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handoutMasterIdLst>
    <p:handoutMasterId r:id="rId23"/>
  </p:handoutMasterIdLst>
  <p:sldIdLst>
    <p:sldId id="272" r:id="rId2"/>
    <p:sldId id="362" r:id="rId3"/>
    <p:sldId id="334" r:id="rId4"/>
    <p:sldId id="335" r:id="rId5"/>
    <p:sldId id="343" r:id="rId6"/>
    <p:sldId id="344" r:id="rId7"/>
    <p:sldId id="357" r:id="rId8"/>
    <p:sldId id="316" r:id="rId9"/>
    <p:sldId id="317" r:id="rId10"/>
    <p:sldId id="349" r:id="rId11"/>
    <p:sldId id="370" r:id="rId12"/>
    <p:sldId id="368" r:id="rId13"/>
    <p:sldId id="369" r:id="rId14"/>
    <p:sldId id="351" r:id="rId15"/>
    <p:sldId id="365" r:id="rId16"/>
    <p:sldId id="314" r:id="rId17"/>
    <p:sldId id="315" r:id="rId18"/>
    <p:sldId id="361" r:id="rId19"/>
    <p:sldId id="299" r:id="rId20"/>
    <p:sldId id="329" r:id="rId21"/>
  </p:sldIdLst>
  <p:sldSz cx="9144000" cy="6858000" type="screen4x3"/>
  <p:notesSz cx="6797675"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C22D"/>
    <a:srgbClr val="2D052A"/>
    <a:srgbClr val="740C6D"/>
    <a:srgbClr val="008000"/>
    <a:srgbClr val="4F9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46" y="-462"/>
      </p:cViewPr>
      <p:guideLst>
        <p:guide orient="horz" pos="2160"/>
        <p:guide pos="2880"/>
      </p:guideLst>
    </p:cSldViewPr>
  </p:slideViewPr>
  <p:notesTextViewPr>
    <p:cViewPr>
      <p:scale>
        <a:sx n="1" d="1"/>
        <a:sy n="1" d="1"/>
      </p:scale>
      <p:origin x="0" y="0"/>
    </p:cViewPr>
  </p:notesTextViewPr>
  <p:sorterViewPr>
    <p:cViewPr>
      <p:scale>
        <a:sx n="100" d="100"/>
        <a:sy n="100" d="100"/>
      </p:scale>
      <p:origin x="0" y="5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01692E45-7948-4EEB-808F-103AE44B757D}" type="datetimeFigureOut">
              <a:rPr lang="en-US" smtClean="0"/>
              <a:t>12/9/2020</a:t>
            </a:fld>
            <a:endParaRPr lang="en-US"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2C854259-58E7-4AE0-A8BB-8EBDA4AEA24D}" type="slidenum">
              <a:rPr lang="en-US" smtClean="0"/>
              <a:t>‹#›</a:t>
            </a:fld>
            <a:endParaRPr lang="en-US" dirty="0"/>
          </a:p>
        </p:txBody>
      </p:sp>
    </p:spTree>
    <p:extLst>
      <p:ext uri="{BB962C8B-B14F-4D97-AF65-F5344CB8AC3E}">
        <p14:creationId xmlns:p14="http://schemas.microsoft.com/office/powerpoint/2010/main" val="301238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EB9FB73F-50B7-486F-8CC6-B58587DC3A83}" type="datetimeFigureOut">
              <a:rPr lang="zh-TW" altLang="en-US" smtClean="0"/>
              <a:t>2020/12/9</a:t>
            </a:fld>
            <a:endParaRPr lang="zh-TW" alt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6D7ACEAD-D427-4758-B1A9-26874ED90EF2}" type="slidenum">
              <a:rPr lang="zh-TW" altLang="en-US" smtClean="0"/>
              <a:t>‹#›</a:t>
            </a:fld>
            <a:endParaRPr lang="zh-TW" altLang="en-US"/>
          </a:p>
        </p:txBody>
      </p:sp>
    </p:spTree>
    <p:extLst>
      <p:ext uri="{BB962C8B-B14F-4D97-AF65-F5344CB8AC3E}">
        <p14:creationId xmlns:p14="http://schemas.microsoft.com/office/powerpoint/2010/main" val="178112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297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charset="0"/>
                <a:ea typeface="新細明體" charset="-120"/>
              </a:defRPr>
            </a:lvl1pPr>
            <a:lvl2pPr marL="742950" indent="-285750" algn="l" eaLnBrk="0" hangingPunct="0">
              <a:spcBef>
                <a:spcPct val="30000"/>
              </a:spcBef>
              <a:defRPr kumimoji="1" sz="1200">
                <a:solidFill>
                  <a:schemeClr val="tx1"/>
                </a:solidFill>
                <a:latin typeface="Arial" charset="0"/>
                <a:ea typeface="新細明體" charset="-120"/>
              </a:defRPr>
            </a:lvl2pPr>
            <a:lvl3pPr marL="1143000" indent="-228600" algn="l" eaLnBrk="0" hangingPunct="0">
              <a:spcBef>
                <a:spcPct val="30000"/>
              </a:spcBef>
              <a:defRPr kumimoji="1" sz="1200">
                <a:solidFill>
                  <a:schemeClr val="tx1"/>
                </a:solidFill>
                <a:latin typeface="Arial" charset="0"/>
                <a:ea typeface="新細明體" charset="-120"/>
              </a:defRPr>
            </a:lvl3pPr>
            <a:lvl4pPr marL="1600200" indent="-228600" algn="l" eaLnBrk="0" hangingPunct="0">
              <a:spcBef>
                <a:spcPct val="30000"/>
              </a:spcBef>
              <a:defRPr kumimoji="1" sz="1200">
                <a:solidFill>
                  <a:schemeClr val="tx1"/>
                </a:solidFill>
                <a:latin typeface="Arial" charset="0"/>
                <a:ea typeface="新細明體" charset="-120"/>
              </a:defRPr>
            </a:lvl4pPr>
            <a:lvl5pPr marL="2057400" indent="-228600" algn="l"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eaLnBrk="1" hangingPunct="1">
              <a:spcBef>
                <a:spcPct val="0"/>
              </a:spcBef>
            </a:pPr>
            <a:fld id="{E986EB5D-F1D5-4CA9-B569-EB0A530EB13E}" type="slidenum">
              <a:rPr lang="en-US" altLang="zh-TW" smtClean="0"/>
              <a:pPr algn="r" eaLnBrk="1" hangingPunct="1">
                <a:spcBef>
                  <a:spcPct val="0"/>
                </a:spcBef>
              </a:pPr>
              <a:t>6</a:t>
            </a:fld>
            <a:endParaRPr lang="en-US" altLang="zh-TW" dirty="0" smtClean="0"/>
          </a:p>
        </p:txBody>
      </p:sp>
    </p:spTree>
    <p:extLst>
      <p:ext uri="{BB962C8B-B14F-4D97-AF65-F5344CB8AC3E}">
        <p14:creationId xmlns:p14="http://schemas.microsoft.com/office/powerpoint/2010/main" val="187762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7ACEAD-D427-4758-B1A9-26874ED90EF2}" type="slidenum">
              <a:rPr lang="zh-TW" altLang="en-US" smtClean="0"/>
              <a:t>10</a:t>
            </a:fld>
            <a:endParaRPr lang="zh-TW" altLang="en-US"/>
          </a:p>
        </p:txBody>
      </p:sp>
    </p:spTree>
    <p:extLst>
      <p:ext uri="{BB962C8B-B14F-4D97-AF65-F5344CB8AC3E}">
        <p14:creationId xmlns:p14="http://schemas.microsoft.com/office/powerpoint/2010/main" val="1598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7ACEAD-D427-4758-B1A9-26874ED90EF2}" type="slidenum">
              <a:rPr lang="zh-TW" altLang="en-US" smtClean="0"/>
              <a:t>12</a:t>
            </a:fld>
            <a:endParaRPr lang="zh-TW" altLang="en-US"/>
          </a:p>
        </p:txBody>
      </p:sp>
    </p:spTree>
    <p:extLst>
      <p:ext uri="{BB962C8B-B14F-4D97-AF65-F5344CB8AC3E}">
        <p14:creationId xmlns:p14="http://schemas.microsoft.com/office/powerpoint/2010/main" val="1598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7ACEAD-D427-4758-B1A9-26874ED90EF2}" type="slidenum">
              <a:rPr lang="zh-TW" altLang="en-US" smtClean="0"/>
              <a:t>13</a:t>
            </a:fld>
            <a:endParaRPr lang="zh-TW" altLang="en-US"/>
          </a:p>
        </p:txBody>
      </p:sp>
    </p:spTree>
    <p:extLst>
      <p:ext uri="{BB962C8B-B14F-4D97-AF65-F5344CB8AC3E}">
        <p14:creationId xmlns:p14="http://schemas.microsoft.com/office/powerpoint/2010/main" val="1598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45933-4E35-4E6C-8FAB-338C3C590F7B}" type="slidenum">
              <a:rPr lang="zh-TW" altLang="en-US" smtClean="0"/>
              <a:t>14</a:t>
            </a:fld>
            <a:endParaRPr lang="zh-TW" altLang="en-US"/>
          </a:p>
        </p:txBody>
      </p:sp>
    </p:spTree>
    <p:extLst>
      <p:ext uri="{BB962C8B-B14F-4D97-AF65-F5344CB8AC3E}">
        <p14:creationId xmlns:p14="http://schemas.microsoft.com/office/powerpoint/2010/main" val="319391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45933-4E35-4E6C-8FAB-338C3C590F7B}" type="slidenum">
              <a:rPr lang="zh-TW" altLang="en-US" smtClean="0"/>
              <a:t>15</a:t>
            </a:fld>
            <a:endParaRPr lang="zh-TW" altLang="en-US"/>
          </a:p>
        </p:txBody>
      </p:sp>
    </p:spTree>
    <p:extLst>
      <p:ext uri="{BB962C8B-B14F-4D97-AF65-F5344CB8AC3E}">
        <p14:creationId xmlns:p14="http://schemas.microsoft.com/office/powerpoint/2010/main" val="319391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ACEAD-D427-4758-B1A9-26874ED90EF2}" type="slidenum">
              <a:rPr lang="zh-TW" altLang="en-US" smtClean="0"/>
              <a:t>18</a:t>
            </a:fld>
            <a:endParaRPr lang="zh-TW" altLang="en-US"/>
          </a:p>
        </p:txBody>
      </p:sp>
    </p:spTree>
    <p:extLst>
      <p:ext uri="{BB962C8B-B14F-4D97-AF65-F5344CB8AC3E}">
        <p14:creationId xmlns:p14="http://schemas.microsoft.com/office/powerpoint/2010/main" val="336555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ACEAD-D427-4758-B1A9-26874ED90EF2}" type="slidenum">
              <a:rPr lang="zh-TW" altLang="en-US" smtClean="0"/>
              <a:t>19</a:t>
            </a:fld>
            <a:endParaRPr lang="zh-TW" altLang="en-US"/>
          </a:p>
        </p:txBody>
      </p:sp>
    </p:spTree>
    <p:extLst>
      <p:ext uri="{BB962C8B-B14F-4D97-AF65-F5344CB8AC3E}">
        <p14:creationId xmlns:p14="http://schemas.microsoft.com/office/powerpoint/2010/main" val="336555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92D261-E6A6-41B1-97A8-E395C799EE55}" type="datetime1">
              <a:rPr lang="zh-TW" altLang="en-US" smtClean="0"/>
              <a:t>2020/12/9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141610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E5F83-6131-4B8D-87EA-5C3224711F93}" type="datetime1">
              <a:rPr lang="zh-TW" altLang="en-US" smtClean="0"/>
              <a:t>2020/12/9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86501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3E184A7A-CFAD-4DAD-91E3-D28E73AFAF0F}" type="datetime1">
              <a:rPr lang="zh-TW" altLang="en-US" smtClean="0"/>
              <a:t>2020/12/9</a:t>
            </a:fld>
            <a:endParaRPr lang="zh-TW" altLang="en-US"/>
          </a:p>
        </p:txBody>
      </p:sp>
      <p:sp>
        <p:nvSpPr>
          <p:cNvPr id="5" name="Footer Placeholder 4"/>
          <p:cNvSpPr>
            <a:spLocks noGrp="1"/>
          </p:cNvSpPr>
          <p:nvPr>
            <p:ph type="ftr" sz="quarter" idx="11"/>
          </p:nvPr>
        </p:nvSpPr>
        <p:spPr>
          <a:xfrm>
            <a:off x="2832102" y="6422855"/>
            <a:ext cx="3209752" cy="365125"/>
          </a:xfrm>
        </p:spPr>
        <p:txBody>
          <a:bodyPr/>
          <a:lstStyle/>
          <a:p>
            <a:endParaRPr lang="zh-TW" altLang="en-US"/>
          </a:p>
        </p:txBody>
      </p:sp>
      <p:sp>
        <p:nvSpPr>
          <p:cNvPr id="6" name="Slide Number Placeholder 5"/>
          <p:cNvSpPr>
            <a:spLocks noGrp="1"/>
          </p:cNvSpPr>
          <p:nvPr>
            <p:ph type="sldNum" sz="quarter" idx="12"/>
          </p:nvPr>
        </p:nvSpPr>
        <p:spPr>
          <a:xfrm>
            <a:off x="6054787" y="6422855"/>
            <a:ext cx="659819" cy="365125"/>
          </a:xfrm>
        </p:spPr>
        <p:txBody>
          <a:body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81918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64F6D-9812-498E-A033-1708CC85195C}" type="datetime1">
              <a:rPr lang="zh-TW" altLang="en-US" smtClean="0"/>
              <a:t>2020/12/9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266891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219CB01-C2AA-4A22-98B9-21DEB8872C1A}" type="datetime1">
              <a:rPr lang="zh-TW" altLang="en-US" smtClean="0"/>
              <a:t>2020/12/9</a:t>
            </a:fld>
            <a:endParaRPr lang="zh-TW"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24319654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0DA82F-ED20-4EDF-8922-9704584A38E1}" type="datetime1">
              <a:rPr lang="zh-TW" altLang="en-US" smtClean="0"/>
              <a:t>2020/12/9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154999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E1DF66-4520-4AE4-8F42-BCE83520DF15}" type="datetime1">
              <a:rPr lang="zh-TW" altLang="en-US" smtClean="0"/>
              <a:t>2020/12/9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413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31F536-EDFA-4FEE-8078-BC78F0555A25}" type="datetime1">
              <a:rPr lang="zh-TW" altLang="en-US" smtClean="0"/>
              <a:t>2020/12/9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106489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CE308-173E-4A6B-9645-7DBD3074F3B2}" type="datetime1">
              <a:rPr lang="zh-TW" altLang="en-US" smtClean="0"/>
              <a:t>2020/12/9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142042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2AAC35-CAFD-47AF-8270-DF307D7A07A4}" type="datetime1">
              <a:rPr lang="zh-TW" altLang="en-US" smtClean="0"/>
              <a:t>2020/12/9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42584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A08DE0-B25D-43BC-9925-7C730E9EB15F}" type="datetime1">
              <a:rPr lang="zh-TW" altLang="en-US" smtClean="0"/>
              <a:t>2020/12/9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141887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44617E17-334E-4892-856B-EC8B2D13EF34}" type="datetime1">
              <a:rPr lang="zh-TW" altLang="en-US" smtClean="0"/>
              <a:t>2020/12/9</a:t>
            </a:fld>
            <a:endParaRPr lang="zh-TW" alt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zh-TW" alt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A428DAF2-BB40-461C-9B4B-5628B7BED41F}" type="slidenum">
              <a:rPr lang="zh-TW" altLang="en-US" smtClean="0"/>
              <a:t>‹#›</a:t>
            </a:fld>
            <a:endParaRPr lang="zh-TW" altLang="en-US"/>
          </a:p>
        </p:txBody>
      </p:sp>
    </p:spTree>
    <p:extLst>
      <p:ext uri="{BB962C8B-B14F-4D97-AF65-F5344CB8AC3E}">
        <p14:creationId xmlns:p14="http://schemas.microsoft.com/office/powerpoint/2010/main" val="213960431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2.cuhk.edu.hk/gss/entry.php"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uhk.edu.hk/crs" TargetMode="External"/><Relationship Id="rId2" Type="http://schemas.openxmlformats.org/officeDocument/2006/relationships/hyperlink" Target="http://www.crs.cuhk.edu.h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2.crs.cuhk.edu.hk/f/page/337/3158/Slide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6" y="25634"/>
            <a:ext cx="9158575" cy="686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520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858447" y="1988840"/>
            <a:ext cx="5406818" cy="295232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Clr>
                <a:schemeClr val="accent2"/>
              </a:buClr>
              <a:buFont typeface="Wingdings" panose="05000000000000000000" pitchFamily="2" charset="2"/>
              <a:buChar char="l"/>
              <a:defRPr/>
            </a:pPr>
            <a:r>
              <a:rPr lang="en-US" altLang="zh-TW" b="1" dirty="0" smtClean="0">
                <a:solidFill>
                  <a:schemeClr val="tx1"/>
                </a:solidFill>
              </a:rPr>
              <a:t>Dr</a:t>
            </a:r>
            <a:r>
              <a:rPr lang="en-US" altLang="zh-TW" b="1" dirty="0">
                <a:solidFill>
                  <a:schemeClr val="tx1"/>
                </a:solidFill>
              </a:rPr>
              <a:t>. Chan Ka Ming</a:t>
            </a:r>
            <a:br>
              <a:rPr lang="en-US" altLang="zh-TW" b="1" dirty="0">
                <a:solidFill>
                  <a:schemeClr val="tx1"/>
                </a:solidFill>
              </a:rPr>
            </a:br>
            <a:r>
              <a:rPr lang="en-US" altLang="zh-TW" sz="1800" b="1" dirty="0">
                <a:solidFill>
                  <a:schemeClr val="tx1"/>
                </a:solidFill>
              </a:rPr>
              <a:t>Flâneur, Lecturer, Animal-Lover and Film Critic</a:t>
            </a:r>
          </a:p>
          <a:p>
            <a:pPr lvl="1">
              <a:buClr>
                <a:srgbClr val="92D050"/>
              </a:buClr>
              <a:buFont typeface="Wingdings" panose="05000000000000000000" pitchFamily="2" charset="2"/>
              <a:buChar char="l"/>
              <a:defRPr/>
            </a:pPr>
            <a:r>
              <a:rPr lang="en-US" altLang="zh-TW" sz="2000" b="1" i="1" dirty="0" smtClean="0">
                <a:solidFill>
                  <a:schemeClr val="tx1"/>
                </a:solidFill>
              </a:rPr>
              <a:t>Animal and Society</a:t>
            </a:r>
            <a:endParaRPr lang="en-US" altLang="zh-TW" sz="2400" b="1" i="1" dirty="0">
              <a:solidFill>
                <a:schemeClr val="tx1"/>
              </a:solidFill>
            </a:endParaRPr>
          </a:p>
        </p:txBody>
      </p:sp>
      <p:sp>
        <p:nvSpPr>
          <p:cNvPr id="10" name="Content Placeholder 2"/>
          <p:cNvSpPr txBox="1">
            <a:spLocks/>
          </p:cNvSpPr>
          <p:nvPr/>
        </p:nvSpPr>
        <p:spPr>
          <a:xfrm>
            <a:off x="2149532" y="4343400"/>
            <a:ext cx="6434002" cy="192069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Font typeface="Arial" pitchFamily="34" charset="0"/>
              <a:buNone/>
            </a:pPr>
            <a:endParaRPr lang="en-US" altLang="zh-TW" sz="1800" b="1" dirty="0"/>
          </a:p>
        </p:txBody>
      </p:sp>
      <p:pic>
        <p:nvPicPr>
          <p:cNvPr id="14" name="Picture 2" descr="Dr. CHAN Ka 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44" y="2252718"/>
            <a:ext cx="1752346" cy="1752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AutoShape 2"/>
          <p:cNvSpPr txBox="1">
            <a:spLocks noChangeArrowheads="1"/>
          </p:cNvSpPr>
          <p:nvPr/>
        </p:nvSpPr>
        <p:spPr>
          <a:xfrm>
            <a:off x="391410" y="255549"/>
            <a:ext cx="8003232" cy="1282154"/>
          </a:xfrm>
          <a:prstGeom prst="rect">
            <a:avLst/>
          </a:prstGeom>
        </p:spPr>
        <p:txBody>
          <a:bodyPr anchor="ctr">
            <a:normAutofit/>
            <a:scene3d>
              <a:camera prst="orthographicFront"/>
              <a:lightRig rig="soft" dir="t"/>
            </a:scene3d>
            <a:sp3d prstMaterial="matte">
              <a:bevelT w="12700" h="12700"/>
            </a:sp3d>
          </a:bodyPr>
          <a:lstStyle>
            <a:lvl1pPr algn="l" rtl="0" eaLnBrk="0" fontAlgn="base" hangingPunct="0">
              <a:spcBef>
                <a:spcPct val="0"/>
              </a:spcBef>
              <a:spcAft>
                <a:spcPct val="0"/>
              </a:spcAft>
              <a:defRPr lang="zh-CN" altLang="en-US" sz="4400" kern="1200" spc="50">
                <a:ln w="12700">
                  <a:noFill/>
                  <a:prstDash val="solid"/>
                </a:ln>
                <a:solidFill>
                  <a:srgbClr val="4BC5B9"/>
                </a:solidFill>
                <a:effectLst>
                  <a:outerShdw blurRad="38100" dist="20320" dir="27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4BC5B9"/>
                </a:solidFill>
                <a:latin typeface="Footlight MT Light" pitchFamily="18" charset="0"/>
                <a:ea typeface="微軟正黑體" pitchFamily="34" charset="-120"/>
              </a:defRPr>
            </a:lvl2pPr>
            <a:lvl3pPr algn="l" rtl="0" eaLnBrk="0" fontAlgn="base" hangingPunct="0">
              <a:spcBef>
                <a:spcPct val="0"/>
              </a:spcBef>
              <a:spcAft>
                <a:spcPct val="0"/>
              </a:spcAft>
              <a:defRPr sz="4400">
                <a:solidFill>
                  <a:srgbClr val="4BC5B9"/>
                </a:solidFill>
                <a:latin typeface="Footlight MT Light" pitchFamily="18" charset="0"/>
                <a:ea typeface="微軟正黑體" pitchFamily="34" charset="-120"/>
              </a:defRPr>
            </a:lvl3pPr>
            <a:lvl4pPr algn="l" rtl="0" eaLnBrk="0" fontAlgn="base" hangingPunct="0">
              <a:spcBef>
                <a:spcPct val="0"/>
              </a:spcBef>
              <a:spcAft>
                <a:spcPct val="0"/>
              </a:spcAft>
              <a:defRPr sz="4400">
                <a:solidFill>
                  <a:srgbClr val="4BC5B9"/>
                </a:solidFill>
                <a:latin typeface="Footlight MT Light" pitchFamily="18" charset="0"/>
                <a:ea typeface="微軟正黑體" pitchFamily="34" charset="-120"/>
              </a:defRPr>
            </a:lvl4pPr>
            <a:lvl5pPr algn="l" rtl="0" eaLnBrk="0" fontAlgn="base" hangingPunct="0">
              <a:spcBef>
                <a:spcPct val="0"/>
              </a:spcBef>
              <a:spcAft>
                <a:spcPct val="0"/>
              </a:spcAft>
              <a:defRPr sz="4400">
                <a:solidFill>
                  <a:srgbClr val="4BC5B9"/>
                </a:solidFill>
                <a:latin typeface="Footlight MT Light" pitchFamily="18" charset="0"/>
                <a:ea typeface="微軟正黑體" pitchFamily="34" charset="-12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ctr" eaLnBrk="1" fontAlgn="auto" hangingPunct="1">
              <a:spcAft>
                <a:spcPts val="0"/>
              </a:spcAft>
              <a:defRPr/>
            </a:pPr>
            <a:r>
              <a:rPr lang="en-US" altLang="zh-TW" sz="4800" dirty="0" smtClean="0">
                <a:solidFill>
                  <a:schemeClr val="bg2">
                    <a:lumMod val="25000"/>
                  </a:schemeClr>
                </a:solidFill>
                <a:effectLst/>
                <a:latin typeface="Calibri" panose="020F0502020204030204" pitchFamily="34" charset="0"/>
                <a:cs typeface="Calibri" panose="020F0502020204030204" pitchFamily="34" charset="0"/>
              </a:rPr>
              <a:t>Dedicated </a:t>
            </a:r>
            <a:r>
              <a:rPr lang="en-US" altLang="zh-TW" sz="4800" dirty="0">
                <a:solidFill>
                  <a:schemeClr val="bg2">
                    <a:lumMod val="25000"/>
                  </a:schemeClr>
                </a:solidFill>
                <a:effectLst/>
                <a:latin typeface="Calibri" panose="020F0502020204030204" pitchFamily="34" charset="0"/>
                <a:cs typeface="Calibri" panose="020F0502020204030204" pitchFamily="34" charset="0"/>
              </a:rPr>
              <a:t>Part-time </a:t>
            </a:r>
            <a:r>
              <a:rPr lang="en-US" altLang="zh-TW" sz="4800" dirty="0" smtClean="0">
                <a:solidFill>
                  <a:schemeClr val="bg2">
                    <a:lumMod val="25000"/>
                  </a:schemeClr>
                </a:solidFill>
                <a:effectLst/>
                <a:latin typeface="Calibri" panose="020F0502020204030204" pitchFamily="34" charset="0"/>
                <a:cs typeface="Calibri" panose="020F0502020204030204" pitchFamily="34" charset="0"/>
              </a:rPr>
              <a:t>Lecturers</a:t>
            </a:r>
            <a:endParaRPr lang="en-US" altLang="zh-TW" sz="4800" dirty="0">
              <a:solidFill>
                <a:schemeClr val="bg2">
                  <a:lumMod val="25000"/>
                </a:schemeClr>
              </a:solidFill>
              <a:effectLst/>
              <a:latin typeface="Calibri" panose="020F0502020204030204" pitchFamily="34" charset="0"/>
              <a:cs typeface="Calibri" panose="020F0502020204030204" pitchFamily="34" charset="0"/>
            </a:endParaRPr>
          </a:p>
        </p:txBody>
      </p:sp>
      <p:sp>
        <p:nvSpPr>
          <p:cNvPr id="3" name="矩形 2"/>
          <p:cNvSpPr/>
          <p:nvPr/>
        </p:nvSpPr>
        <p:spPr>
          <a:xfrm>
            <a:off x="3275856" y="5252745"/>
            <a:ext cx="4572000" cy="830997"/>
          </a:xfrm>
          <a:prstGeom prst="rect">
            <a:avLst/>
          </a:prstGeom>
        </p:spPr>
        <p:txBody>
          <a:bodyPr>
            <a:spAutoFit/>
          </a:bodyPr>
          <a:lstStyle/>
          <a:p>
            <a:r>
              <a:rPr lang="en-US" altLang="zh-TW" sz="2400" b="1" dirty="0"/>
              <a:t>Prof. CHAN Siu Hung Natalia</a:t>
            </a:r>
            <a:br>
              <a:rPr lang="en-US" altLang="zh-TW" sz="2400" b="1" dirty="0"/>
            </a:br>
            <a:r>
              <a:rPr lang="en-US" altLang="zh-TW" sz="2400" b="1" dirty="0"/>
              <a:t>(Pseudonym: </a:t>
            </a:r>
            <a:r>
              <a:rPr lang="en-US" altLang="zh-TW" sz="2400" b="1" dirty="0" err="1"/>
              <a:t>Lok</a:t>
            </a:r>
            <a:r>
              <a:rPr lang="en-US" altLang="zh-TW" sz="2400" b="1" dirty="0"/>
              <a:t> Fung)</a:t>
            </a:r>
            <a:endParaRPr lang="zh-HK" altLang="en-US" sz="2400" b="1" dirty="0"/>
          </a:p>
        </p:txBody>
      </p:sp>
      <p:pic>
        <p:nvPicPr>
          <p:cNvPr id="11" name="Picture 5" descr="d:\Users\Tina\Desktop\CU\MA in Intercultural\Information Day\natali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204" r="4638" b="32577"/>
          <a:stretch/>
        </p:blipFill>
        <p:spPr bwMode="auto">
          <a:xfrm>
            <a:off x="827584" y="4653136"/>
            <a:ext cx="1505002" cy="17281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756" t="14956" r="22521" b="17131"/>
          <a:stretch/>
        </p:blipFill>
        <p:spPr bwMode="auto">
          <a:xfrm>
            <a:off x="-17954" y="297788"/>
            <a:ext cx="9161954" cy="62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521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49" t="18633" r="21157" b="11165"/>
          <a:stretch/>
        </p:blipFill>
        <p:spPr bwMode="auto">
          <a:xfrm>
            <a:off x="16482" y="548680"/>
            <a:ext cx="9127518"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061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149532" y="4343400"/>
            <a:ext cx="6434002" cy="192069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Font typeface="Arial" pitchFamily="34" charset="0"/>
              <a:buNone/>
            </a:pPr>
            <a:endParaRPr lang="en-US" altLang="zh-TW" sz="1800" b="1"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838" t="11699" r="22000" b="17591"/>
          <a:stretch/>
        </p:blipFill>
        <p:spPr bwMode="auto">
          <a:xfrm>
            <a:off x="0" y="364345"/>
            <a:ext cx="8863781" cy="606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04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149532" y="4343400"/>
            <a:ext cx="6434002" cy="192069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Font typeface="Arial" pitchFamily="34" charset="0"/>
              <a:buNone/>
            </a:pPr>
            <a:endParaRPr lang="en-US" altLang="zh-TW" sz="1800" b="1"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549" t="19096" r="22484" b="15011"/>
          <a:stretch/>
        </p:blipFill>
        <p:spPr bwMode="auto">
          <a:xfrm>
            <a:off x="-103367" y="535511"/>
            <a:ext cx="9050651" cy="578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4421959" y="3244334"/>
            <a:ext cx="300082" cy="369332"/>
          </a:xfrm>
          <a:prstGeom prst="rect">
            <a:avLst/>
          </a:prstGeom>
        </p:spPr>
        <p:txBody>
          <a:bodyPr wrap="none">
            <a:spAutoFit/>
          </a:bodyPr>
          <a:lstStyle/>
          <a:p>
            <a:r>
              <a:rPr lang="en-US" altLang="zh-HK" dirty="0"/>
              <a:t>e</a:t>
            </a:r>
            <a:endParaRPr lang="zh-HK" altLang="en-US" dirty="0"/>
          </a:p>
        </p:txBody>
      </p:sp>
      <p:sp>
        <p:nvSpPr>
          <p:cNvPr id="3" name="矩形 2"/>
          <p:cNvSpPr/>
          <p:nvPr/>
        </p:nvSpPr>
        <p:spPr>
          <a:xfrm>
            <a:off x="4421959" y="3244334"/>
            <a:ext cx="300082" cy="369332"/>
          </a:xfrm>
          <a:prstGeom prst="rect">
            <a:avLst/>
          </a:prstGeom>
        </p:spPr>
        <p:txBody>
          <a:bodyPr wrap="none">
            <a:spAutoFit/>
          </a:bodyPr>
          <a:lstStyle/>
          <a:p>
            <a:r>
              <a:rPr lang="en-US" altLang="zh-HK" dirty="0"/>
              <a:t>e</a:t>
            </a:r>
            <a:endParaRPr lang="zh-HK" altLang="en-US" dirty="0"/>
          </a:p>
        </p:txBody>
      </p:sp>
      <p:sp>
        <p:nvSpPr>
          <p:cNvPr id="4" name="矩形 3"/>
          <p:cNvSpPr/>
          <p:nvPr/>
        </p:nvSpPr>
        <p:spPr>
          <a:xfrm>
            <a:off x="4421959" y="3244334"/>
            <a:ext cx="300082" cy="369332"/>
          </a:xfrm>
          <a:prstGeom prst="rect">
            <a:avLst/>
          </a:prstGeom>
        </p:spPr>
        <p:txBody>
          <a:bodyPr wrap="none">
            <a:spAutoFit/>
          </a:bodyPr>
          <a:lstStyle/>
          <a:p>
            <a:r>
              <a:rPr lang="en-US" altLang="zh-HK" dirty="0"/>
              <a:t>e</a:t>
            </a:r>
            <a:endParaRPr lang="zh-HK" altLang="en-US" dirty="0"/>
          </a:p>
        </p:txBody>
      </p:sp>
    </p:spTree>
    <p:extLst>
      <p:ext uri="{BB962C8B-B14F-4D97-AF65-F5344CB8AC3E}">
        <p14:creationId xmlns:p14="http://schemas.microsoft.com/office/powerpoint/2010/main" val="106202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120"/>
            <a:ext cx="9144000" cy="1508760"/>
          </a:xfrm>
        </p:spPr>
        <p:txBody>
          <a:bodyPr anchor="ctr">
            <a:normAutofit/>
            <a:scene3d>
              <a:camera prst="orthographicFront"/>
              <a:lightRig rig="soft" dir="t"/>
            </a:scene3d>
            <a:sp3d prstMaterial="matte">
              <a:bevelT w="12700" h="12700"/>
            </a:sp3d>
          </a:bodyPr>
          <a:lstStyle/>
          <a:p>
            <a:pPr algn="ctr"/>
            <a:r>
              <a:rPr lang="en-US" spc="50" dirty="0">
                <a:ln w="12700">
                  <a:noFill/>
                  <a:prstDash val="solid"/>
                </a:ln>
                <a:solidFill>
                  <a:schemeClr val="tx2">
                    <a:lumMod val="50000"/>
                  </a:schemeClr>
                </a:solidFill>
                <a:effectLst>
                  <a:outerShdw blurRad="38100" dist="38100" dir="2700000" algn="tl">
                    <a:srgbClr val="000000">
                      <a:alpha val="43137"/>
                    </a:srgbClr>
                  </a:outerShdw>
                </a:effectLst>
              </a:rPr>
              <a:t>Academic Talk</a:t>
            </a:r>
          </a:p>
        </p:txBody>
      </p:sp>
      <p:sp>
        <p:nvSpPr>
          <p:cNvPr id="3" name="Rectangle 2"/>
          <p:cNvSpPr/>
          <p:nvPr/>
        </p:nvSpPr>
        <p:spPr>
          <a:xfrm>
            <a:off x="0" y="1340768"/>
            <a:ext cx="9144000" cy="72008"/>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1401525"/>
            <a:ext cx="7114719" cy="5336041"/>
          </a:xfrm>
          <a:prstGeom prst="rect">
            <a:avLst/>
          </a:prstGeom>
        </p:spPr>
      </p:pic>
    </p:spTree>
    <p:extLst>
      <p:ext uri="{BB962C8B-B14F-4D97-AF65-F5344CB8AC3E}">
        <p14:creationId xmlns:p14="http://schemas.microsoft.com/office/powerpoint/2010/main" val="239548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40768"/>
            <a:ext cx="9144000" cy="72008"/>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www2.crs.cuhk.edu.hk/f/page/337/3102/pos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4260"/>
            <a:ext cx="5004556" cy="667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601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11560" y="4581128"/>
            <a:ext cx="5904656" cy="2276872"/>
          </a:xfrm>
        </p:spPr>
        <p:txBody>
          <a:bodyPr rtlCol="0">
            <a:noAutofit/>
          </a:bodyPr>
          <a:lstStyle/>
          <a:p>
            <a:pPr eaLnBrk="1" fontAlgn="auto" hangingPunct="1">
              <a:spcAft>
                <a:spcPts val="0"/>
              </a:spcAft>
              <a:defRPr/>
            </a:pPr>
            <a:r>
              <a:rPr lang="en-US" altLang="zh-TW" sz="4400" dirty="0">
                <a:solidFill>
                  <a:schemeClr val="tx1"/>
                </a:solidFill>
                <a:latin typeface="Arial Black" panose="020B0A04020102020204" pitchFamily="34" charset="0"/>
              </a:rPr>
              <a:t>Admission Requirements</a:t>
            </a:r>
            <a:endParaRPr lang="zh-TW" sz="4400" dirty="0">
              <a:solidFill>
                <a:schemeClr val="tx1"/>
              </a:solidFill>
              <a:latin typeface="Arial Black" panose="020B0A04020102020204" pitchFamily="34" charset="0"/>
            </a:endParaRPr>
          </a:p>
        </p:txBody>
      </p:sp>
      <p:sp>
        <p:nvSpPr>
          <p:cNvPr id="28675" name="內容版面配置區 2"/>
          <p:cNvSpPr>
            <a:spLocks noGrp="1"/>
          </p:cNvSpPr>
          <p:nvPr>
            <p:ph idx="4294967295"/>
          </p:nvPr>
        </p:nvSpPr>
        <p:spPr>
          <a:xfrm>
            <a:off x="598984" y="620017"/>
            <a:ext cx="7921625" cy="4608512"/>
          </a:xfrm>
        </p:spPr>
        <p:txBody>
          <a:bodyPr rtlCol="0">
            <a:normAutofit/>
          </a:bodyPr>
          <a:lstStyle/>
          <a:p>
            <a:pPr marL="457200" indent="-457200" algn="just" eaLnBrk="1" fontAlgn="auto" hangingPunct="1">
              <a:spcAft>
                <a:spcPts val="0"/>
              </a:spcAft>
              <a:buFont typeface="+mj-lt"/>
              <a:buAutoNum type="arabicPeriod"/>
              <a:defRPr/>
            </a:pPr>
            <a:r>
              <a:rPr lang="en-US" altLang="zh-TW" dirty="0">
                <a:latin typeface="Arial Black" panose="020B0A04020102020204" pitchFamily="34" charset="0"/>
                <a:cs typeface="Estrangelo Edessa" panose="03080600000000000000" pitchFamily="66" charset="0"/>
              </a:rPr>
              <a:t>A recognized university bachelor degree with honours not lower than Second Class;  </a:t>
            </a:r>
          </a:p>
          <a:p>
            <a:pPr marL="457200" indent="-457200" algn="just" eaLnBrk="1" fontAlgn="auto" hangingPunct="1">
              <a:spcAft>
                <a:spcPts val="0"/>
              </a:spcAft>
              <a:buFont typeface="+mj-lt"/>
              <a:buAutoNum type="arabicPeriod"/>
              <a:defRPr/>
            </a:pPr>
            <a:r>
              <a:rPr lang="en-US" altLang="zh-TW" dirty="0">
                <a:latin typeface="Arial Black" panose="020B0A04020102020204" pitchFamily="34" charset="0"/>
                <a:cs typeface="Estrangelo Edessa" panose="03080600000000000000" pitchFamily="66" charset="0"/>
              </a:rPr>
              <a:t>A bachelor degree of an honours programme of a recognized university, achieving an average grade of not lower than "B"; or </a:t>
            </a:r>
          </a:p>
          <a:p>
            <a:pPr marL="457200" indent="-457200" algn="just" eaLnBrk="1" fontAlgn="auto" hangingPunct="1">
              <a:spcAft>
                <a:spcPts val="0"/>
              </a:spcAft>
              <a:buFont typeface="+mj-lt"/>
              <a:buAutoNum type="arabicPeriod"/>
              <a:defRPr/>
            </a:pPr>
            <a:r>
              <a:rPr lang="en-US" altLang="zh-TW" dirty="0">
                <a:latin typeface="Arial Black" panose="020B0A04020102020204" pitchFamily="34" charset="0"/>
                <a:cs typeface="Estrangelo Edessa" panose="03080600000000000000" pitchFamily="66" charset="0"/>
              </a:rPr>
              <a:t>Professional or similar qualifications from a tertiary educational institution equivalent to an honours degree</a:t>
            </a:r>
          </a:p>
          <a:p>
            <a:pPr marL="274320" indent="-274320" algn="just" eaLnBrk="1" fontAlgn="auto" hangingPunct="1">
              <a:spcAft>
                <a:spcPts val="0"/>
              </a:spcAft>
              <a:defRPr/>
            </a:pPr>
            <a:endParaRPr lang="en-US" altLang="zh-TW" sz="2000" dirty="0"/>
          </a:p>
          <a:p>
            <a:pPr marL="274320" indent="-274320" eaLnBrk="1" fontAlgn="auto" hangingPunct="1">
              <a:spcAft>
                <a:spcPts val="0"/>
              </a:spcAft>
              <a:buFont typeface="Wingdings 2" pitchFamily="18" charset="2"/>
              <a:buNone/>
              <a:defRPr/>
            </a:pPr>
            <a:r>
              <a:rPr lang="en-US" altLang="zh-TW" sz="2000" dirty="0">
                <a:cs typeface="Estrangelo Edessa" panose="03080600000000000000" pitchFamily="66" charset="0"/>
              </a:rPr>
              <a:t>	</a:t>
            </a:r>
            <a:r>
              <a:rPr lang="en-US" altLang="zh-TW" sz="2000" dirty="0">
                <a:latin typeface="Arial Black" panose="020B0A04020102020204" pitchFamily="34" charset="0"/>
                <a:cs typeface="Estrangelo Edessa" panose="03080600000000000000" pitchFamily="66" charset="0"/>
              </a:rPr>
              <a:t>For more details, please visit:  </a:t>
            </a:r>
            <a:r>
              <a:rPr lang="en-US" altLang="zh-TW" sz="2000" dirty="0">
                <a:latin typeface="Arial Black" panose="020B0A04020102020204" pitchFamily="34" charset="0"/>
                <a:cs typeface="Estrangelo Edessa" panose="03080600000000000000" pitchFamily="66" charset="0"/>
                <a:hlinkClick r:id="rId2"/>
              </a:rPr>
              <a:t>http://www2.cuhk.edu.hk/gss/entry.php</a:t>
            </a:r>
            <a:endParaRPr lang="en-US" altLang="zh-TW" sz="2000" dirty="0">
              <a:latin typeface="Arial Black" panose="020B0A04020102020204" pitchFamily="34" charset="0"/>
              <a:cs typeface="Estrangelo Edessa" panose="03080600000000000000" pitchFamily="66" charset="0"/>
            </a:endParaRPr>
          </a:p>
          <a:p>
            <a:pPr marL="274320" indent="-274320" eaLnBrk="1" fontAlgn="auto" hangingPunct="1">
              <a:spcAft>
                <a:spcPts val="0"/>
              </a:spcAft>
              <a:defRPr/>
            </a:pPr>
            <a:endParaRPr lang="zh-TW" altLang="en-US" sz="2000" dirty="0">
              <a:latin typeface="Arial Black" panose="020B0A040201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5028"/>
          <a:stretch/>
        </p:blipFill>
        <p:spPr>
          <a:xfrm>
            <a:off x="5900384" y="5229200"/>
            <a:ext cx="3243616" cy="1296144"/>
          </a:xfrm>
          <a:prstGeom prst="rect">
            <a:avLst/>
          </a:prstGeom>
        </p:spPr>
      </p:pic>
    </p:spTree>
    <p:extLst>
      <p:ext uri="{BB962C8B-B14F-4D97-AF65-F5344CB8AC3E}">
        <p14:creationId xmlns:p14="http://schemas.microsoft.com/office/powerpoint/2010/main" val="1237357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orient="vert" idx="4294967295"/>
          </p:nvPr>
        </p:nvSpPr>
        <p:spPr>
          <a:xfrm>
            <a:off x="683568" y="836712"/>
            <a:ext cx="8136904" cy="3886200"/>
          </a:xfrm>
        </p:spPr>
        <p:txBody>
          <a:bodyPr>
            <a:normAutofit/>
          </a:bodyPr>
          <a:lstStyle/>
          <a:p>
            <a:pPr marL="0" indent="0">
              <a:buNone/>
            </a:pPr>
            <a:r>
              <a:rPr lang="en-US" altLang="zh-TW" sz="4000" b="1" dirty="0">
                <a:latin typeface="Arial Black" panose="020B0A04020102020204" pitchFamily="34" charset="0"/>
              </a:rPr>
              <a:t>Tuition </a:t>
            </a:r>
            <a:r>
              <a:rPr lang="en-US" altLang="zh-TW" sz="4000" b="1" dirty="0" smtClean="0">
                <a:latin typeface="Arial Black" panose="020B0A04020102020204" pitchFamily="34" charset="0"/>
              </a:rPr>
              <a:t>Fee in </a:t>
            </a:r>
            <a:r>
              <a:rPr lang="en-US" altLang="zh-TW" sz="4000" b="1" dirty="0" smtClean="0">
                <a:latin typeface="Arial Black" panose="020B0A04020102020204" pitchFamily="34" charset="0"/>
              </a:rPr>
              <a:t>2021-2022:</a:t>
            </a:r>
            <a:endParaRPr lang="en-US" altLang="zh-TW" sz="4000" b="1" dirty="0" smtClean="0">
              <a:latin typeface="Arial Black" panose="020B0A04020102020204" pitchFamily="34" charset="0"/>
            </a:endParaRPr>
          </a:p>
          <a:p>
            <a:pPr marL="0" indent="0">
              <a:buNone/>
            </a:pPr>
            <a:endParaRPr lang="en-US" altLang="zh-TW" sz="2800" b="1" dirty="0">
              <a:latin typeface="Arial Black" panose="020B0A04020102020204" pitchFamily="34" charset="0"/>
            </a:endParaRPr>
          </a:p>
          <a:p>
            <a:pPr marL="0" indent="0">
              <a:buNone/>
            </a:pPr>
            <a:r>
              <a:rPr lang="en-US" altLang="zh-TW" sz="2000" b="1" dirty="0">
                <a:latin typeface="Arial Black" panose="020B0A04020102020204" pitchFamily="34" charset="0"/>
              </a:rPr>
              <a:t>$</a:t>
            </a:r>
            <a:r>
              <a:rPr lang="en-US" altLang="zh-TW" sz="2000" b="1" dirty="0" smtClean="0">
                <a:latin typeface="Arial Black" panose="020B0A04020102020204" pitchFamily="34" charset="0"/>
              </a:rPr>
              <a:t>125,000 </a:t>
            </a:r>
            <a:r>
              <a:rPr lang="en-US" altLang="zh-TW" sz="2000" b="1" dirty="0">
                <a:latin typeface="Arial Black" panose="020B0A04020102020204" pitchFamily="34" charset="0"/>
              </a:rPr>
              <a:t>(Full-time</a:t>
            </a:r>
            <a:r>
              <a:rPr lang="en-US" altLang="zh-TW" sz="2000" b="1" dirty="0" smtClean="0">
                <a:latin typeface="Arial Black" panose="020B0A04020102020204" pitchFamily="34" charset="0"/>
              </a:rPr>
              <a:t>)  </a:t>
            </a:r>
            <a:r>
              <a:rPr lang="en-US" altLang="zh-TW" sz="2000" b="1" dirty="0">
                <a:latin typeface="Arial Black" panose="020B0A04020102020204" pitchFamily="34" charset="0"/>
              </a:rPr>
              <a:t>(normative study period: 1 year)</a:t>
            </a:r>
          </a:p>
          <a:p>
            <a:pPr marL="0" indent="0">
              <a:buNone/>
            </a:pPr>
            <a:r>
              <a:rPr lang="en-US" altLang="zh-TW" sz="2000" b="1" dirty="0" smtClean="0">
                <a:latin typeface="Arial Black" panose="020B0A04020102020204" pitchFamily="34" charset="0"/>
              </a:rPr>
              <a:t>$  </a:t>
            </a:r>
            <a:r>
              <a:rPr lang="en-US" altLang="zh-TW" sz="2000" b="1" dirty="0" smtClean="0">
                <a:latin typeface="Arial Black" panose="020B0A04020102020204" pitchFamily="34" charset="0"/>
              </a:rPr>
              <a:t>62,500 </a:t>
            </a:r>
            <a:r>
              <a:rPr lang="en-US" altLang="zh-TW" sz="2000" b="1" dirty="0">
                <a:latin typeface="Arial Black" panose="020B0A04020102020204" pitchFamily="34" charset="0"/>
              </a:rPr>
              <a:t>(Part-time) (normative study period: 2 years)</a:t>
            </a:r>
          </a:p>
          <a:p>
            <a:endParaRPr lang="en-US" altLang="zh-TW" b="1" dirty="0"/>
          </a:p>
          <a:p>
            <a:endParaRPr lang="en-US" altLang="zh-TW" b="1" dirty="0"/>
          </a:p>
          <a:p>
            <a:endParaRPr lang="en-US" altLang="zh-TW"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5028"/>
          <a:stretch/>
        </p:blipFill>
        <p:spPr>
          <a:xfrm>
            <a:off x="1763688" y="3916974"/>
            <a:ext cx="7359952" cy="2941026"/>
          </a:xfrm>
          <a:prstGeom prst="rect">
            <a:avLst/>
          </a:prstGeom>
        </p:spPr>
      </p:pic>
    </p:spTree>
    <p:extLst>
      <p:ext uri="{BB962C8B-B14F-4D97-AF65-F5344CB8AC3E}">
        <p14:creationId xmlns:p14="http://schemas.microsoft.com/office/powerpoint/2010/main" val="794012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20" y="836712"/>
            <a:ext cx="9345035"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3701"/>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內容版面配置區 2"/>
          <p:cNvSpPr>
            <a:spLocks noGrp="1"/>
          </p:cNvSpPr>
          <p:nvPr>
            <p:ph type="body" idx="1"/>
          </p:nvPr>
        </p:nvSpPr>
        <p:spPr>
          <a:xfrm>
            <a:off x="0" y="2317487"/>
            <a:ext cx="9143999" cy="2119623"/>
          </a:xfrm>
        </p:spPr>
        <p:txBody>
          <a:bodyPr rtlCol="0">
            <a:noAutofit/>
          </a:bodyPr>
          <a:lstStyle/>
          <a:p>
            <a:pPr eaLnBrk="1" fontAlgn="auto" hangingPunct="1">
              <a:spcAft>
                <a:spcPts val="0"/>
              </a:spcAft>
              <a:defRPr/>
            </a:pPr>
            <a:r>
              <a:rPr lang="en-US" altLang="zh-TW" sz="4400" dirty="0">
                <a:solidFill>
                  <a:schemeClr val="bg1"/>
                </a:solidFill>
                <a:latin typeface="Arial Black" panose="020B0A04020102020204" pitchFamily="34" charset="0"/>
              </a:rPr>
              <a:t>Application Deadline</a:t>
            </a:r>
          </a:p>
          <a:p>
            <a:pPr eaLnBrk="1" fontAlgn="auto" hangingPunct="1">
              <a:spcAft>
                <a:spcPts val="0"/>
              </a:spcAft>
              <a:defRPr/>
            </a:pPr>
            <a:r>
              <a:rPr lang="en-US" altLang="zh-TW" sz="4400" dirty="0">
                <a:solidFill>
                  <a:schemeClr val="bg1"/>
                </a:solidFill>
                <a:latin typeface="Arial Black" panose="020B0A04020102020204" pitchFamily="34" charset="0"/>
              </a:rPr>
              <a:t>28 Feb </a:t>
            </a:r>
            <a:r>
              <a:rPr lang="en-US" altLang="zh-TW" sz="4400" dirty="0" smtClean="0">
                <a:solidFill>
                  <a:schemeClr val="bg1"/>
                </a:solidFill>
                <a:latin typeface="Arial Black" panose="020B0A04020102020204" pitchFamily="34" charset="0"/>
              </a:rPr>
              <a:t>2021</a:t>
            </a:r>
            <a:endParaRPr lang="zh-TW" sz="4400" dirty="0">
              <a:solidFill>
                <a:schemeClr val="bg1"/>
              </a:solidFill>
              <a:latin typeface="Arial Black" panose="020B0A0402010202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5028"/>
          <a:stretch/>
        </p:blipFill>
        <p:spPr>
          <a:xfrm>
            <a:off x="0" y="3861049"/>
            <a:ext cx="9144000" cy="29969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357007"/>
            <a:ext cx="4574629" cy="976073"/>
          </a:xfrm>
          <a:prstGeom prst="rect">
            <a:avLst/>
          </a:prstGeom>
        </p:spPr>
      </p:pic>
    </p:spTree>
    <p:extLst>
      <p:ext uri="{BB962C8B-B14F-4D97-AF65-F5344CB8AC3E}">
        <p14:creationId xmlns:p14="http://schemas.microsoft.com/office/powerpoint/2010/main" val="3223981084"/>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9160257" cy="4882376"/>
          </a:xfrm>
          <a:prstGeom prst="rect">
            <a:avLst/>
          </a:prstGeom>
        </p:spPr>
      </p:pic>
      <p:sp>
        <p:nvSpPr>
          <p:cNvPr id="2" name="TextBox 1"/>
          <p:cNvSpPr txBox="1"/>
          <p:nvPr/>
        </p:nvSpPr>
        <p:spPr>
          <a:xfrm>
            <a:off x="467544" y="5589240"/>
            <a:ext cx="4752528"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Arial Black" panose="020B0A04020102020204" pitchFamily="34" charset="0"/>
              </a:rPr>
              <a:t>ENTRY FOR </a:t>
            </a:r>
            <a:r>
              <a:rPr lang="en-US" sz="2800" dirty="0" smtClean="0">
                <a:effectLst>
                  <a:outerShdw blurRad="38100" dist="38100" dir="2700000" algn="tl">
                    <a:srgbClr val="000000">
                      <a:alpha val="43137"/>
                    </a:srgbClr>
                  </a:outerShdw>
                </a:effectLst>
                <a:latin typeface="Arial Black" panose="020B0A04020102020204" pitchFamily="34" charset="0"/>
              </a:rPr>
              <a:t>2021-22</a:t>
            </a:r>
            <a:endParaRPr lang="en-US" sz="2800" dirty="0"/>
          </a:p>
        </p:txBody>
      </p:sp>
    </p:spTree>
    <p:extLst>
      <p:ext uri="{BB962C8B-B14F-4D97-AF65-F5344CB8AC3E}">
        <p14:creationId xmlns:p14="http://schemas.microsoft.com/office/powerpoint/2010/main" val="1151473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2"/>
          <p:cNvSpPr>
            <a:spLocks noGrp="1" noChangeArrowheads="1"/>
          </p:cNvSpPr>
          <p:nvPr>
            <p:ph type="title"/>
          </p:nvPr>
        </p:nvSpPr>
        <p:spPr/>
        <p:txBody>
          <a:bodyPr>
            <a:normAutofit/>
          </a:bodyPr>
          <a:lstStyle/>
          <a:p>
            <a:r>
              <a:rPr lang="en-US" altLang="zh-TW" sz="5400" dirty="0">
                <a:solidFill>
                  <a:schemeClr val="tx2">
                    <a:lumMod val="50000"/>
                  </a:schemeClr>
                </a:solidFill>
                <a:latin typeface="Arial Black" panose="020B0A04020102020204" pitchFamily="34" charset="0"/>
              </a:rPr>
              <a:t>Enquiries</a:t>
            </a:r>
            <a:endParaRPr lang="en-US" altLang="zh-TW" sz="13800" dirty="0">
              <a:solidFill>
                <a:schemeClr val="tx2">
                  <a:lumMod val="50000"/>
                </a:schemeClr>
              </a:solidFill>
              <a:latin typeface="Arial Black" panose="020B0A04020102020204" pitchFamily="34" charset="0"/>
            </a:endParaRPr>
          </a:p>
        </p:txBody>
      </p:sp>
      <p:sp>
        <p:nvSpPr>
          <p:cNvPr id="24578" name="Rectangle 3"/>
          <p:cNvSpPr>
            <a:spLocks noGrp="1" noChangeArrowheads="1"/>
          </p:cNvSpPr>
          <p:nvPr>
            <p:ph idx="1"/>
          </p:nvPr>
        </p:nvSpPr>
        <p:spPr>
          <a:xfrm>
            <a:off x="755784" y="2060848"/>
            <a:ext cx="6397625" cy="1512168"/>
          </a:xfrm>
        </p:spPr>
        <p:txBody>
          <a:bodyPr/>
          <a:lstStyle/>
          <a:p>
            <a:pPr>
              <a:buNone/>
            </a:pPr>
            <a:r>
              <a:rPr lang="en-US" altLang="zh-TW" sz="3600" b="1" dirty="0"/>
              <a:t>Department website:</a:t>
            </a:r>
          </a:p>
          <a:p>
            <a:pPr>
              <a:buNone/>
            </a:pPr>
            <a:r>
              <a:rPr lang="en-US" altLang="zh-TW" sz="3600" b="1" dirty="0">
                <a:hlinkClick r:id="rId2"/>
              </a:rPr>
              <a:t>http://www.crs.cuhk.edu.hk</a:t>
            </a:r>
            <a:endParaRPr lang="en-US" altLang="zh-TW" sz="3600" b="1" dirty="0"/>
          </a:p>
          <a:p>
            <a:pPr>
              <a:buNone/>
            </a:pPr>
            <a:endParaRPr lang="en-US" altLang="zh-TW" sz="3600" b="1" dirty="0"/>
          </a:p>
          <a:p>
            <a:pPr>
              <a:buNone/>
            </a:pPr>
            <a:endParaRPr lang="en-US" altLang="zh-TW" sz="3600" b="1" dirty="0"/>
          </a:p>
          <a:p>
            <a:pPr eaLnBrk="1" hangingPunct="1">
              <a:buFont typeface="Wingdings" pitchFamily="2" charset="2"/>
              <a:buNone/>
            </a:pPr>
            <a:endParaRPr lang="en-US" altLang="zh-TW" sz="2900" b="1" dirty="0"/>
          </a:p>
          <a:p>
            <a:pPr eaLnBrk="1" hangingPunct="1">
              <a:buFont typeface="Wingdings" pitchFamily="2" charset="2"/>
              <a:buNone/>
            </a:pPr>
            <a:endParaRPr lang="en-US" altLang="zh-TW" sz="2600" dirty="0"/>
          </a:p>
        </p:txBody>
      </p:sp>
      <p:sp>
        <p:nvSpPr>
          <p:cNvPr id="2" name="Rectangle 1"/>
          <p:cNvSpPr/>
          <p:nvPr/>
        </p:nvSpPr>
        <p:spPr>
          <a:xfrm>
            <a:off x="755784" y="3933056"/>
            <a:ext cx="7772400" cy="1754326"/>
          </a:xfrm>
          <a:prstGeom prst="rect">
            <a:avLst/>
          </a:prstGeom>
        </p:spPr>
        <p:txBody>
          <a:bodyPr wrap="square">
            <a:spAutoFit/>
          </a:bodyPr>
          <a:lstStyle/>
          <a:p>
            <a:r>
              <a:rPr lang="en-US" altLang="zh-TW" sz="3600" b="1" dirty="0"/>
              <a:t>Graduate </a:t>
            </a:r>
            <a:r>
              <a:rPr lang="en-US" altLang="zh-TW" sz="3600" b="1" dirty="0" smtClean="0"/>
              <a:t>School</a:t>
            </a:r>
            <a:endParaRPr lang="en-US" altLang="zh-TW" sz="3600" b="1" dirty="0"/>
          </a:p>
          <a:p>
            <a:r>
              <a:rPr lang="en-US" altLang="zh-TW" sz="3600" b="1" dirty="0"/>
              <a:t>Website: </a:t>
            </a:r>
            <a:r>
              <a:rPr lang="en-US" altLang="zh-TW" sz="3600" b="1" dirty="0">
                <a:hlinkClick r:id="rId3"/>
              </a:rPr>
              <a:t>http://www.cuhk.edu.hk/gss</a:t>
            </a:r>
            <a:r>
              <a:rPr lang="en-US" altLang="zh-TW" sz="3600" dirty="0"/>
              <a:t/>
            </a:r>
            <a:br>
              <a:rPr lang="en-US" altLang="zh-TW" sz="3600" dirty="0"/>
            </a:br>
            <a:endParaRPr lang="zh-TW" altLang="en-US" sz="3600" dirty="0"/>
          </a:p>
        </p:txBody>
      </p:sp>
    </p:spTree>
    <p:extLst>
      <p:ext uri="{BB962C8B-B14F-4D97-AF65-F5344CB8AC3E}">
        <p14:creationId xmlns:p14="http://schemas.microsoft.com/office/powerpoint/2010/main" val="825145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6600" b="1" dirty="0">
                <a:solidFill>
                  <a:schemeClr val="tx2">
                    <a:lumMod val="50000"/>
                  </a:schemeClr>
                </a:solidFill>
                <a:effectLst>
                  <a:outerShdw blurRad="38100" dist="38100" dir="2700000" algn="tl">
                    <a:srgbClr val="000000">
                      <a:alpha val="43137"/>
                    </a:srgbClr>
                  </a:outerShdw>
                </a:effectLst>
              </a:rPr>
              <a:t>Our Vision</a:t>
            </a:r>
            <a:endParaRPr lang="en-US" sz="6600" b="1" dirty="0">
              <a:solidFill>
                <a:schemeClr val="tx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019" y="2011680"/>
            <a:ext cx="7772400" cy="4585672"/>
          </a:xfrm>
        </p:spPr>
        <p:txBody>
          <a:bodyPr>
            <a:normAutofit fontScale="70000" lnSpcReduction="20000"/>
          </a:bodyPr>
          <a:lstStyle/>
          <a:p>
            <a:pPr marL="0" indent="0" algn="just">
              <a:lnSpc>
                <a:spcPct val="120000"/>
              </a:lnSpc>
              <a:buNone/>
            </a:pPr>
            <a:r>
              <a:rPr lang="en-US" altLang="zh-TW" sz="5700" dirty="0">
                <a:latin typeface="Arial Black" panose="020B0A04020102020204" pitchFamily="34" charset="0"/>
                <a:cs typeface="Times New Roman" panose="02020603050405020304" pitchFamily="18" charset="0"/>
              </a:rPr>
              <a:t>Intercultural studies </a:t>
            </a:r>
            <a:r>
              <a:rPr lang="en-US" altLang="zh-TW" sz="2900" dirty="0">
                <a:latin typeface="Arial Black" panose="020B0A04020102020204" pitchFamily="34" charset="0"/>
                <a:cs typeface="Times New Roman" panose="02020603050405020304" pitchFamily="18" charset="0"/>
              </a:rPr>
              <a:t>at CUHK </a:t>
            </a:r>
          </a:p>
          <a:p>
            <a:pPr marL="0" indent="0">
              <a:lnSpc>
                <a:spcPct val="120000"/>
              </a:lnSpc>
              <a:buNone/>
            </a:pPr>
            <a:r>
              <a:rPr lang="en-US" altLang="zh-TW" sz="2900" dirty="0">
                <a:latin typeface="Arial Black" panose="020B0A04020102020204" pitchFamily="34" charset="0"/>
                <a:cs typeface="Times New Roman" panose="02020603050405020304" pitchFamily="18" charset="0"/>
              </a:rPr>
              <a:t>covers topics ranging from Media and Society, Class and Identity, Gender and Queer Studies, Science and Post-humanism, Ecological and Animal rights issues. The program incorporates a variety of perspectives and traditions between disciplines of literary theories, history, philosophy, film studies, critical theories, science and technology. We encourage students to adopt interdisciplinary perspectives to interpret contemporary cultural phenomena and representations. </a:t>
            </a:r>
            <a:endParaRPr lang="en-US" sz="29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5028"/>
          <a:stretch/>
        </p:blipFill>
        <p:spPr>
          <a:xfrm>
            <a:off x="5796135" y="518416"/>
            <a:ext cx="3347865" cy="1040279"/>
          </a:xfrm>
          <a:prstGeom prst="rect">
            <a:avLst/>
          </a:prstGeom>
        </p:spPr>
      </p:pic>
    </p:spTree>
    <p:extLst>
      <p:ext uri="{BB962C8B-B14F-4D97-AF65-F5344CB8AC3E}">
        <p14:creationId xmlns:p14="http://schemas.microsoft.com/office/powerpoint/2010/main" val="612288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6600" b="1" dirty="0">
                <a:solidFill>
                  <a:schemeClr val="tx2">
                    <a:lumMod val="50000"/>
                  </a:schemeClr>
                </a:solidFill>
                <a:effectLst>
                  <a:outerShdw blurRad="38100" dist="38100" dir="2700000" algn="tl">
                    <a:srgbClr val="000000">
                      <a:alpha val="43137"/>
                    </a:srgbClr>
                  </a:outerShdw>
                </a:effectLst>
              </a:rPr>
              <a:t>Our Vision</a:t>
            </a:r>
            <a:endParaRPr lang="en-US" sz="6600" b="1" dirty="0">
              <a:solidFill>
                <a:schemeClr val="tx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019" y="2272328"/>
            <a:ext cx="7772400" cy="4585672"/>
          </a:xfrm>
        </p:spPr>
        <p:txBody>
          <a:bodyPr>
            <a:normAutofit/>
          </a:bodyPr>
          <a:lstStyle/>
          <a:p>
            <a:pPr marL="0" indent="0">
              <a:lnSpc>
                <a:spcPct val="120000"/>
              </a:lnSpc>
              <a:buNone/>
            </a:pPr>
            <a:r>
              <a:rPr lang="en-US" altLang="zh-TW" sz="2000" dirty="0">
                <a:latin typeface="Arial Black" panose="020B0A04020102020204" pitchFamily="34" charset="0"/>
                <a:cs typeface="Times New Roman" panose="02020603050405020304" pitchFamily="18" charset="0"/>
              </a:rPr>
              <a:t>Students will develop sophisticated understanding of social change and power in everyday life through studying various cultural texts, popular cultural forms, new media and digital practices. It aims to equip students with the analytical skills, critical awareness and sensitivity needed to meet the challenges of a world of increasing divides and conflicts.</a:t>
            </a:r>
            <a:endParaRPr lang="en-US" sz="2000" dirty="0">
              <a:latin typeface="Arial Black" panose="020B0A04020102020204" pitchFamily="34" charset="0"/>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5028"/>
          <a:stretch/>
        </p:blipFill>
        <p:spPr>
          <a:xfrm>
            <a:off x="5796135" y="518416"/>
            <a:ext cx="3347865" cy="1040279"/>
          </a:xfrm>
          <a:prstGeom prst="rect">
            <a:avLst/>
          </a:prstGeom>
        </p:spPr>
      </p:pic>
    </p:spTree>
    <p:extLst>
      <p:ext uri="{BB962C8B-B14F-4D97-AF65-F5344CB8AC3E}">
        <p14:creationId xmlns:p14="http://schemas.microsoft.com/office/powerpoint/2010/main" val="3418731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7544" y="1340768"/>
            <a:ext cx="8229600" cy="4525962"/>
          </a:xfrm>
        </p:spPr>
        <p:txBody>
          <a:bodyPr rtlCol="0">
            <a:normAutofit fontScale="25000" lnSpcReduction="20000"/>
          </a:bodyPr>
          <a:lstStyle/>
          <a:p>
            <a:pPr marL="0" indent="0">
              <a:buNone/>
              <a:defRPr/>
            </a:pPr>
            <a:r>
              <a:rPr lang="en-US" altLang="zh-TW" sz="8000" b="1" dirty="0">
                <a:solidFill>
                  <a:schemeClr val="bg1"/>
                </a:solidFill>
                <a:effectLst>
                  <a:outerShdw blurRad="38100" dist="38100" dir="2700000" algn="tl">
                    <a:srgbClr val="000000">
                      <a:alpha val="43137"/>
                    </a:srgbClr>
                  </a:outerShdw>
                </a:effectLst>
              </a:rPr>
              <a:t>Course List   </a:t>
            </a:r>
            <a:r>
              <a:rPr lang="en-US" sz="8000" b="1" dirty="0">
                <a:solidFill>
                  <a:schemeClr val="bg1"/>
                </a:solidFill>
                <a:effectLst>
                  <a:outerShdw blurRad="38100" dist="38100" dir="2700000" algn="tl">
                    <a:srgbClr val="000000">
                      <a:alpha val="43137"/>
                    </a:srgbClr>
                  </a:outerShdw>
                </a:effectLst>
              </a:rPr>
              <a:t>(2020-2021</a:t>
            </a:r>
            <a:r>
              <a:rPr lang="en-US" sz="8000" b="1" dirty="0" smtClean="0">
                <a:solidFill>
                  <a:schemeClr val="bg1"/>
                </a:solidFill>
                <a:effectLst>
                  <a:outerShdw blurRad="38100" dist="38100" dir="2700000" algn="tl">
                    <a:srgbClr val="000000">
                      <a:alpha val="43137"/>
                    </a:srgbClr>
                  </a:outerShdw>
                </a:effectLst>
              </a:rPr>
              <a:t>)</a:t>
            </a:r>
          </a:p>
          <a:p>
            <a:pPr marL="0" indent="0">
              <a:buNone/>
              <a:defRPr/>
            </a:pPr>
            <a:endParaRPr lang="en-US" altLang="zh-TW" sz="8000" b="1" dirty="0">
              <a:solidFill>
                <a:schemeClr val="bg1"/>
              </a:solidFill>
              <a:effectLst>
                <a:outerShdw blurRad="38100" dist="38100" dir="2700000" algn="tl">
                  <a:srgbClr val="000000">
                    <a:alpha val="43137"/>
                  </a:srgbClr>
                </a:outerShdw>
              </a:effectLst>
            </a:endParaRPr>
          </a:p>
          <a:p>
            <a:pPr marL="0" indent="0" eaLnBrk="1" fontAlgn="auto" hangingPunct="1">
              <a:spcAft>
                <a:spcPts val="0"/>
              </a:spcAft>
              <a:buFont typeface="Symbol" pitchFamily="18" charset="2"/>
              <a:buNone/>
              <a:defRPr/>
            </a:pPr>
            <a:r>
              <a:rPr lang="en-US" altLang="zh-TW" sz="7200" b="1" dirty="0">
                <a:effectLst>
                  <a:outerShdw blurRad="38100" dist="38100" dir="2700000" algn="tl">
                    <a:srgbClr val="000000">
                      <a:alpha val="43137"/>
                    </a:srgbClr>
                  </a:outerShdw>
                </a:effectLst>
                <a:latin typeface="Arial Black" panose="020B0A04020102020204" pitchFamily="34" charset="0"/>
              </a:rPr>
              <a:t>Core courses:</a:t>
            </a:r>
          </a:p>
          <a:p>
            <a:pPr marL="533400" indent="-533400" eaLnBrk="1" fontAlgn="auto" hangingPunct="1">
              <a:spcAft>
                <a:spcPts val="0"/>
              </a:spcAft>
              <a:buFont typeface="Wingdings" pitchFamily="2" charset="2"/>
              <a:buNone/>
              <a:defRPr/>
            </a:pPr>
            <a:r>
              <a:rPr lang="en-US" altLang="zh-TW" sz="7200" dirty="0">
                <a:latin typeface="Arial Black" panose="020B0A04020102020204" pitchFamily="34" charset="0"/>
              </a:rPr>
              <a:t>CULS5301 Concepts of Contemporary Culture</a:t>
            </a:r>
          </a:p>
          <a:p>
            <a:pPr marL="533400" indent="-533400" eaLnBrk="1" fontAlgn="auto" hangingPunct="1">
              <a:spcAft>
                <a:spcPts val="0"/>
              </a:spcAft>
              <a:buFont typeface="Wingdings" pitchFamily="2" charset="2"/>
              <a:buNone/>
              <a:defRPr/>
            </a:pPr>
            <a:endParaRPr lang="en-US" altLang="zh-TW" sz="7200" b="1" dirty="0" smtClean="0">
              <a:effectLst>
                <a:outerShdw blurRad="38100" dist="38100" dir="2700000" algn="tl">
                  <a:srgbClr val="000000">
                    <a:alpha val="43137"/>
                  </a:srgbClr>
                </a:outerShdw>
              </a:effectLst>
              <a:latin typeface="Arial Black" panose="020B0A04020102020204" pitchFamily="34" charset="0"/>
            </a:endParaRPr>
          </a:p>
          <a:p>
            <a:pPr marL="533400" indent="-533400" eaLnBrk="1" fontAlgn="auto" hangingPunct="1">
              <a:spcAft>
                <a:spcPts val="0"/>
              </a:spcAft>
              <a:buFont typeface="Wingdings" pitchFamily="2" charset="2"/>
              <a:buNone/>
              <a:defRPr/>
            </a:pPr>
            <a:r>
              <a:rPr lang="en-US" altLang="zh-TW" sz="7200" b="1" dirty="0">
                <a:effectLst>
                  <a:outerShdw blurRad="38100" dist="38100" dir="2700000" algn="tl">
                    <a:srgbClr val="000000">
                      <a:alpha val="43137"/>
                    </a:srgbClr>
                  </a:outerShdw>
                </a:effectLst>
                <a:latin typeface="Arial Black" panose="020B0A04020102020204" pitchFamily="34" charset="0"/>
              </a:rPr>
              <a:t>Special </a:t>
            </a:r>
            <a:r>
              <a:rPr lang="en-US" altLang="zh-TW" sz="7200" b="1" dirty="0" smtClean="0">
                <a:effectLst>
                  <a:outerShdw blurRad="38100" dist="38100" dir="2700000" algn="tl">
                    <a:srgbClr val="000000">
                      <a:alpha val="43137"/>
                    </a:srgbClr>
                  </a:outerShdw>
                </a:effectLst>
                <a:latin typeface="Arial Black" panose="020B0A04020102020204" pitchFamily="34" charset="0"/>
              </a:rPr>
              <a:t>electives:</a:t>
            </a:r>
          </a:p>
          <a:p>
            <a:pPr marL="0" indent="0">
              <a:buNone/>
              <a:defRPr/>
            </a:pPr>
            <a:r>
              <a:rPr lang="en-US" altLang="zh-TW" sz="7200" dirty="0">
                <a:latin typeface="Arial Black" panose="020B0A04020102020204" pitchFamily="34" charset="0"/>
              </a:rPr>
              <a:t>CULS 5201 Basic Issues in Intercultural </a:t>
            </a:r>
            <a:r>
              <a:rPr lang="en-US" altLang="zh-TW" sz="7200" dirty="0" smtClean="0">
                <a:latin typeface="Arial Black" panose="020B0A04020102020204" pitchFamily="34" charset="0"/>
              </a:rPr>
              <a:t>Studies</a:t>
            </a:r>
            <a:endParaRPr lang="en-US" altLang="zh-TW" sz="7200" dirty="0">
              <a:latin typeface="Arial Black" panose="020B0A04020102020204" pitchFamily="34" charset="0"/>
            </a:endParaRPr>
          </a:p>
          <a:p>
            <a:pPr marL="533400" indent="-533400" eaLnBrk="1" fontAlgn="auto" hangingPunct="1">
              <a:spcAft>
                <a:spcPts val="0"/>
              </a:spcAft>
              <a:buFont typeface="Wingdings" pitchFamily="2" charset="2"/>
              <a:buNone/>
              <a:defRPr/>
            </a:pPr>
            <a:r>
              <a:rPr lang="en-US" altLang="zh-TW" sz="7200" dirty="0" smtClean="0">
                <a:latin typeface="Arial Black" panose="020B0A04020102020204" pitchFamily="34" charset="0"/>
              </a:rPr>
              <a:t>CULS </a:t>
            </a:r>
            <a:r>
              <a:rPr lang="en-US" altLang="zh-TW" sz="7200" dirty="0">
                <a:latin typeface="Arial Black" panose="020B0A04020102020204" pitchFamily="34" charset="0"/>
              </a:rPr>
              <a:t>5202 Modern Urbanscape and Asian </a:t>
            </a:r>
            <a:r>
              <a:rPr lang="en-US" altLang="zh-TW" sz="7200" dirty="0" smtClean="0">
                <a:latin typeface="Arial Black" panose="020B0A04020102020204" pitchFamily="34" charset="0"/>
              </a:rPr>
              <a:t>Culture</a:t>
            </a:r>
          </a:p>
          <a:p>
            <a:pPr marL="533400" indent="-533400" eaLnBrk="1" fontAlgn="auto" hangingPunct="1">
              <a:spcAft>
                <a:spcPts val="0"/>
              </a:spcAft>
              <a:buFont typeface="Wingdings" pitchFamily="2" charset="2"/>
              <a:buNone/>
              <a:defRPr/>
            </a:pPr>
            <a:r>
              <a:rPr lang="en-US" altLang="zh-TW" sz="7200" dirty="0" smtClean="0">
                <a:latin typeface="Arial Black" panose="020B0A04020102020204" pitchFamily="34" charset="0"/>
              </a:rPr>
              <a:t>CULS </a:t>
            </a:r>
            <a:r>
              <a:rPr lang="en-US" altLang="zh-TW" sz="7200" dirty="0">
                <a:latin typeface="Arial Black" panose="020B0A04020102020204" pitchFamily="34" charset="0"/>
              </a:rPr>
              <a:t>5203 The Body in Culture and </a:t>
            </a:r>
            <a:r>
              <a:rPr lang="en-US" altLang="zh-TW" sz="7200" dirty="0" smtClean="0">
                <a:latin typeface="Arial Black" panose="020B0A04020102020204" pitchFamily="34" charset="0"/>
              </a:rPr>
              <a:t>Art</a:t>
            </a:r>
          </a:p>
          <a:p>
            <a:pPr marL="533400" indent="-533400" eaLnBrk="1" fontAlgn="auto" hangingPunct="1">
              <a:spcAft>
                <a:spcPts val="0"/>
              </a:spcAft>
              <a:buFont typeface="Wingdings" pitchFamily="2" charset="2"/>
              <a:buNone/>
              <a:defRPr/>
            </a:pPr>
            <a:r>
              <a:rPr lang="en-US" altLang="zh-TW" sz="7200" dirty="0" smtClean="0">
                <a:latin typeface="Arial Black" panose="020B0A04020102020204" pitchFamily="34" charset="0"/>
              </a:rPr>
              <a:t>CULS 5204 Cultural Studies in Film and Video</a:t>
            </a:r>
          </a:p>
          <a:p>
            <a:pPr marL="533400" indent="-533400" eaLnBrk="1" fontAlgn="auto" hangingPunct="1">
              <a:spcAft>
                <a:spcPts val="0"/>
              </a:spcAft>
              <a:buFont typeface="Wingdings" pitchFamily="2" charset="2"/>
              <a:buNone/>
              <a:defRPr/>
            </a:pPr>
            <a:r>
              <a:rPr lang="en-US" altLang="zh-TW" sz="7200" dirty="0" smtClean="0">
                <a:latin typeface="Arial Black" panose="020B0A04020102020204" pitchFamily="34" charset="0"/>
              </a:rPr>
              <a:t>CULS </a:t>
            </a:r>
            <a:r>
              <a:rPr lang="en-US" altLang="zh-TW" sz="7200" dirty="0">
                <a:latin typeface="Arial Black" panose="020B0A04020102020204" pitchFamily="34" charset="0"/>
              </a:rPr>
              <a:t>5205 The Culture of Travel and the Travel of </a:t>
            </a:r>
            <a:r>
              <a:rPr lang="en-US" altLang="zh-TW" sz="7200" dirty="0" smtClean="0">
                <a:latin typeface="Arial Black" panose="020B0A04020102020204" pitchFamily="34" charset="0"/>
              </a:rPr>
              <a:t>Culture</a:t>
            </a:r>
          </a:p>
          <a:p>
            <a:pPr marL="533400" indent="-533400" eaLnBrk="1" fontAlgn="auto" hangingPunct="1">
              <a:spcAft>
                <a:spcPts val="0"/>
              </a:spcAft>
              <a:buFont typeface="Wingdings" pitchFamily="2" charset="2"/>
              <a:buNone/>
              <a:defRPr/>
            </a:pPr>
            <a:r>
              <a:rPr lang="en-US" altLang="zh-TW" sz="7200" dirty="0" smtClean="0">
                <a:latin typeface="Arial Black" panose="020B0A04020102020204" pitchFamily="34" charset="0"/>
              </a:rPr>
              <a:t>CULS </a:t>
            </a:r>
            <a:r>
              <a:rPr lang="en-US" altLang="zh-TW" sz="7200" dirty="0">
                <a:latin typeface="Arial Black" panose="020B0A04020102020204" pitchFamily="34" charset="0"/>
              </a:rPr>
              <a:t>5206 Gender, Love and Sexuality in Intercultural </a:t>
            </a:r>
            <a:r>
              <a:rPr lang="en-US" altLang="zh-TW" sz="7200" dirty="0" smtClean="0">
                <a:latin typeface="Arial Black" panose="020B0A04020102020204" pitchFamily="34" charset="0"/>
              </a:rPr>
              <a:t>Studies</a:t>
            </a:r>
          </a:p>
          <a:p>
            <a:pPr marL="533400" indent="-533400" eaLnBrk="1" fontAlgn="auto" hangingPunct="1">
              <a:spcAft>
                <a:spcPts val="0"/>
              </a:spcAft>
              <a:buFont typeface="Wingdings" pitchFamily="2" charset="2"/>
              <a:buNone/>
              <a:defRPr/>
            </a:pPr>
            <a:r>
              <a:rPr lang="en-US" altLang="zh-TW" sz="7200" dirty="0" smtClean="0">
                <a:latin typeface="Arial Black" panose="020B0A04020102020204" pitchFamily="34" charset="0"/>
              </a:rPr>
              <a:t>CULS </a:t>
            </a:r>
            <a:r>
              <a:rPr lang="en-US" altLang="zh-TW" sz="7200" dirty="0">
                <a:latin typeface="Arial Black" panose="020B0A04020102020204" pitchFamily="34" charset="0"/>
              </a:rPr>
              <a:t>5207 Interdisciplinary Study of </a:t>
            </a:r>
            <a:r>
              <a:rPr lang="en-US" altLang="zh-TW" sz="7200" dirty="0" smtClean="0">
                <a:latin typeface="Arial Black" panose="020B0A04020102020204" pitchFamily="34" charset="0"/>
              </a:rPr>
              <a:t> Technoscience Culture</a:t>
            </a:r>
          </a:p>
          <a:p>
            <a:pPr marL="533400" indent="-533400">
              <a:buNone/>
              <a:defRPr/>
            </a:pPr>
            <a:r>
              <a:rPr lang="en-US" altLang="zh-TW" sz="7200" dirty="0" smtClean="0">
                <a:latin typeface="Arial Black" panose="020B0A04020102020204" pitchFamily="34" charset="0"/>
              </a:rPr>
              <a:t>CULS 5208 </a:t>
            </a:r>
            <a:r>
              <a:rPr lang="en-US" altLang="zh-TW" sz="7200" dirty="0">
                <a:latin typeface="Arial Black" panose="020B0A04020102020204" pitchFamily="34" charset="0"/>
              </a:rPr>
              <a:t>Adaptations, Theatre and Culture</a:t>
            </a:r>
            <a:endParaRPr lang="en-US" altLang="zh-TW" sz="7200" dirty="0" smtClean="0">
              <a:latin typeface="Arial Black" panose="020B0A04020102020204" pitchFamily="34" charset="0"/>
            </a:endParaRPr>
          </a:p>
          <a:p>
            <a:pPr marL="533400" indent="-533400" eaLnBrk="1" fontAlgn="auto" hangingPunct="1">
              <a:spcAft>
                <a:spcPts val="0"/>
              </a:spcAft>
              <a:buFont typeface="Wingdings" pitchFamily="2" charset="2"/>
              <a:buNone/>
              <a:defRPr/>
            </a:pPr>
            <a:r>
              <a:rPr lang="en-US" altLang="zh-TW" sz="7200" dirty="0" smtClean="0">
                <a:latin typeface="Arial Black" panose="020B0A04020102020204" pitchFamily="34" charset="0"/>
              </a:rPr>
              <a:t>CULS </a:t>
            </a:r>
            <a:r>
              <a:rPr lang="en-US" altLang="zh-TW" sz="7200" dirty="0">
                <a:latin typeface="Arial Black" panose="020B0A04020102020204" pitchFamily="34" charset="0"/>
              </a:rPr>
              <a:t>5209 Special Topics in Intercultural </a:t>
            </a:r>
            <a:r>
              <a:rPr lang="en-US" altLang="zh-TW" sz="7200" dirty="0" smtClean="0">
                <a:latin typeface="Arial Black" panose="020B0A04020102020204" pitchFamily="34" charset="0"/>
              </a:rPr>
              <a:t>Studies</a:t>
            </a:r>
          </a:p>
          <a:p>
            <a:pPr marL="533400" indent="-533400">
              <a:buNone/>
              <a:defRPr/>
            </a:pPr>
            <a:endParaRPr lang="en-US" altLang="zh-TW" sz="5000" dirty="0"/>
          </a:p>
          <a:p>
            <a:pPr marL="533400" indent="-533400" eaLnBrk="1" fontAlgn="auto" hangingPunct="1">
              <a:spcAft>
                <a:spcPts val="0"/>
              </a:spcAft>
              <a:buFont typeface="Wingdings" pitchFamily="2" charset="2"/>
              <a:buNone/>
              <a:defRPr/>
            </a:pPr>
            <a:endParaRPr lang="en-US" altLang="zh-TW" dirty="0" smtClean="0"/>
          </a:p>
        </p:txBody>
      </p:sp>
      <p:sp>
        <p:nvSpPr>
          <p:cNvPr id="15363"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ea typeface="標楷體" pitchFamily="65" charset="-12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ea typeface="標楷體" pitchFamily="65" charset="-12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ea typeface="標楷體" pitchFamily="65" charset="-12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ea typeface="標楷體" pitchFamily="65" charset="-12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ea typeface="標楷體" pitchFamily="65" charset="-12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標楷體" pitchFamily="65" charset="-12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標楷體" pitchFamily="65" charset="-12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標楷體" pitchFamily="65" charset="-12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標楷體" pitchFamily="65" charset="-120"/>
              </a:defRPr>
            </a:lvl9pPr>
          </a:lstStyle>
          <a:p>
            <a:pPr algn="r" eaLnBrk="1" hangingPunct="1">
              <a:spcBef>
                <a:spcPct val="0"/>
              </a:spcBef>
              <a:buClrTx/>
              <a:buSzTx/>
              <a:buFontTx/>
              <a:buNone/>
            </a:pPr>
            <a:fld id="{1B9AB554-DB1B-410B-9908-63B622B98E6F}" type="slidenum">
              <a:rPr lang="en-US" altLang="zh-TW" sz="1200" smtClean="0">
                <a:solidFill>
                  <a:schemeClr val="tx1"/>
                </a:solidFill>
                <a:latin typeface="Arial" charset="0"/>
                <a:ea typeface="新細明體" charset="-120"/>
              </a:rPr>
              <a:pPr algn="r" eaLnBrk="1" hangingPunct="1">
                <a:spcBef>
                  <a:spcPct val="0"/>
                </a:spcBef>
                <a:buClrTx/>
                <a:buSzTx/>
                <a:buFontTx/>
                <a:buNone/>
              </a:pPr>
              <a:t>5</a:t>
            </a:fld>
            <a:endParaRPr lang="en-US" altLang="zh-TW" sz="1200" dirty="0" smtClean="0">
              <a:solidFill>
                <a:schemeClr val="tx1"/>
              </a:solidFill>
              <a:latin typeface="Arial" charset="0"/>
              <a:ea typeface="新細明體" charset="-120"/>
            </a:endParaRPr>
          </a:p>
        </p:txBody>
      </p:sp>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8285" y="1976249"/>
            <a:ext cx="2641104" cy="19808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5028"/>
          <a:stretch/>
        </p:blipFill>
        <p:spPr>
          <a:xfrm>
            <a:off x="3851921" y="186996"/>
            <a:ext cx="5292080" cy="1644403"/>
          </a:xfrm>
          <a:prstGeom prst="rect">
            <a:avLst/>
          </a:prstGeom>
        </p:spPr>
      </p:pic>
    </p:spTree>
    <p:extLst>
      <p:ext uri="{BB962C8B-B14F-4D97-AF65-F5344CB8AC3E}">
        <p14:creationId xmlns:p14="http://schemas.microsoft.com/office/powerpoint/2010/main" val="246100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456" y="2204864"/>
            <a:ext cx="2577035" cy="169888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5891" name="Rectangle 3"/>
          <p:cNvSpPr>
            <a:spLocks noGrp="1" noChangeArrowheads="1"/>
          </p:cNvSpPr>
          <p:nvPr>
            <p:ph idx="1"/>
          </p:nvPr>
        </p:nvSpPr>
        <p:spPr>
          <a:xfrm>
            <a:off x="164746" y="1950939"/>
            <a:ext cx="8583717" cy="4799140"/>
          </a:xfrm>
        </p:spPr>
        <p:txBody>
          <a:bodyPr rtlCol="0">
            <a:normAutofit fontScale="77500" lnSpcReduction="20000"/>
          </a:bodyPr>
          <a:lstStyle/>
          <a:p>
            <a:pPr marL="581343" lvl="2" indent="0" fontAlgn="auto">
              <a:lnSpc>
                <a:spcPct val="70000"/>
              </a:lnSpc>
              <a:spcBef>
                <a:spcPts val="1200"/>
              </a:spcBef>
              <a:spcAft>
                <a:spcPts val="0"/>
              </a:spcAft>
              <a:buNone/>
              <a:defRPr/>
            </a:pPr>
            <a:r>
              <a:rPr lang="en-US" altLang="zh-TW" sz="2100" dirty="0">
                <a:latin typeface="Arial Black" panose="020B0A04020102020204" pitchFamily="34" charset="0"/>
              </a:rPr>
              <a:t>CULS 5212 </a:t>
            </a:r>
            <a:r>
              <a:rPr lang="en-US" altLang="zh-TW" sz="2100" dirty="0" smtClean="0">
                <a:latin typeface="Arial Black" panose="020B0A04020102020204" pitchFamily="34" charset="0"/>
              </a:rPr>
              <a:t> Globalization </a:t>
            </a:r>
            <a:r>
              <a:rPr lang="en-US" altLang="zh-TW" sz="2100" dirty="0">
                <a:latin typeface="Arial Black" panose="020B0A04020102020204" pitchFamily="34" charset="0"/>
              </a:rPr>
              <a:t>and the Politics of Representation</a:t>
            </a:r>
          </a:p>
          <a:p>
            <a:pPr marL="581343" lvl="2" indent="0" fontAlgn="auto">
              <a:lnSpc>
                <a:spcPct val="70000"/>
              </a:lnSpc>
              <a:spcBef>
                <a:spcPts val="1200"/>
              </a:spcBef>
              <a:spcAft>
                <a:spcPts val="0"/>
              </a:spcAft>
              <a:buNone/>
              <a:defRPr/>
            </a:pPr>
            <a:r>
              <a:rPr lang="en-US" altLang="zh-TW" sz="2100" dirty="0">
                <a:latin typeface="Arial Black" panose="020B0A04020102020204" pitchFamily="34" charset="0"/>
              </a:rPr>
              <a:t>CULS 5213 </a:t>
            </a:r>
            <a:r>
              <a:rPr lang="en-US" altLang="zh-TW" sz="2100" dirty="0" smtClean="0">
                <a:latin typeface="Arial Black" panose="020B0A04020102020204" pitchFamily="34" charset="0"/>
              </a:rPr>
              <a:t> Media </a:t>
            </a:r>
            <a:r>
              <a:rPr lang="en-US" altLang="zh-TW" sz="2100" dirty="0">
                <a:latin typeface="Arial Black" panose="020B0A04020102020204" pitchFamily="34" charset="0"/>
              </a:rPr>
              <a:t>and Popular Culture</a:t>
            </a:r>
          </a:p>
          <a:p>
            <a:pPr marL="581343" lvl="2" indent="0" fontAlgn="auto">
              <a:lnSpc>
                <a:spcPct val="70000"/>
              </a:lnSpc>
              <a:spcBef>
                <a:spcPts val="1200"/>
              </a:spcBef>
              <a:spcAft>
                <a:spcPts val="0"/>
              </a:spcAft>
              <a:buNone/>
              <a:defRPr/>
            </a:pPr>
            <a:r>
              <a:rPr lang="en-US" altLang="zh-TW" sz="2100" dirty="0">
                <a:latin typeface="Arial Black" panose="020B0A04020102020204" pitchFamily="34" charset="0"/>
              </a:rPr>
              <a:t>CULS 5214 </a:t>
            </a:r>
            <a:r>
              <a:rPr lang="en-US" altLang="zh-TW" sz="2100" dirty="0" smtClean="0">
                <a:latin typeface="Arial Black" panose="020B0A04020102020204" pitchFamily="34" charset="0"/>
              </a:rPr>
              <a:t> Politics </a:t>
            </a:r>
            <a:r>
              <a:rPr lang="en-US" altLang="zh-TW" sz="2100" dirty="0">
                <a:latin typeface="Arial Black" panose="020B0A04020102020204" pitchFamily="34" charset="0"/>
              </a:rPr>
              <a:t>of Cultural Identities</a:t>
            </a:r>
          </a:p>
          <a:p>
            <a:pPr marL="581343" lvl="2" indent="0" fontAlgn="auto">
              <a:lnSpc>
                <a:spcPct val="70000"/>
              </a:lnSpc>
              <a:spcBef>
                <a:spcPts val="1200"/>
              </a:spcBef>
              <a:spcAft>
                <a:spcPts val="0"/>
              </a:spcAft>
              <a:buNone/>
              <a:defRPr/>
            </a:pPr>
            <a:r>
              <a:rPr lang="en-US" altLang="zh-TW" sz="2100" dirty="0">
                <a:latin typeface="Arial Black" panose="020B0A04020102020204" pitchFamily="34" charset="0"/>
              </a:rPr>
              <a:t>CULS 5215  MA Research Paper</a:t>
            </a:r>
          </a:p>
          <a:p>
            <a:pPr marL="581343" lvl="2" indent="0" fontAlgn="auto">
              <a:lnSpc>
                <a:spcPct val="70000"/>
              </a:lnSpc>
              <a:spcBef>
                <a:spcPts val="1200"/>
              </a:spcBef>
              <a:spcAft>
                <a:spcPts val="0"/>
              </a:spcAft>
              <a:buNone/>
              <a:defRPr/>
            </a:pPr>
            <a:r>
              <a:rPr lang="en-US" altLang="zh-TW" sz="2100" dirty="0">
                <a:latin typeface="Arial Black" panose="020B0A04020102020204" pitchFamily="34" charset="0"/>
              </a:rPr>
              <a:t>CULS 5216 </a:t>
            </a:r>
            <a:r>
              <a:rPr lang="en-US" altLang="zh-TW" sz="2100" dirty="0" smtClean="0">
                <a:latin typeface="Arial Black" panose="020B0A04020102020204" pitchFamily="34" charset="0"/>
              </a:rPr>
              <a:t> Queer </a:t>
            </a:r>
            <a:r>
              <a:rPr lang="en-US" altLang="zh-TW" sz="2100" dirty="0">
                <a:latin typeface="Arial Black" panose="020B0A04020102020204" pitchFamily="34" charset="0"/>
              </a:rPr>
              <a:t>Movements and Sexual Politics</a:t>
            </a:r>
          </a:p>
          <a:p>
            <a:pPr marL="581343" lvl="2" indent="0" fontAlgn="auto">
              <a:lnSpc>
                <a:spcPct val="70000"/>
              </a:lnSpc>
              <a:spcBef>
                <a:spcPts val="1200"/>
              </a:spcBef>
              <a:spcAft>
                <a:spcPts val="0"/>
              </a:spcAft>
              <a:buNone/>
              <a:defRPr/>
            </a:pPr>
            <a:r>
              <a:rPr lang="en-US" altLang="zh-TW" sz="2100" dirty="0">
                <a:latin typeface="Arial Black" panose="020B0A04020102020204" pitchFamily="34" charset="0"/>
              </a:rPr>
              <a:t>CULS 5217 </a:t>
            </a:r>
            <a:r>
              <a:rPr lang="en-US" altLang="zh-TW" sz="2100" dirty="0" smtClean="0">
                <a:latin typeface="Arial Black" panose="020B0A04020102020204" pitchFamily="34" charset="0"/>
              </a:rPr>
              <a:t> Digital </a:t>
            </a:r>
            <a:r>
              <a:rPr lang="en-US" altLang="zh-TW" sz="2100" dirty="0">
                <a:latin typeface="Arial Black" panose="020B0A04020102020204" pitchFamily="34" charset="0"/>
              </a:rPr>
              <a:t>Culture and Society</a:t>
            </a:r>
          </a:p>
          <a:p>
            <a:pPr marL="581343" lvl="2" indent="0" fontAlgn="auto">
              <a:lnSpc>
                <a:spcPct val="70000"/>
              </a:lnSpc>
              <a:spcBef>
                <a:spcPts val="1200"/>
              </a:spcBef>
              <a:spcAft>
                <a:spcPts val="0"/>
              </a:spcAft>
              <a:buNone/>
              <a:defRPr/>
            </a:pPr>
            <a:r>
              <a:rPr lang="en-US" altLang="zh-TW" sz="2100" dirty="0">
                <a:latin typeface="Arial Black" panose="020B0A04020102020204" pitchFamily="34" charset="0"/>
              </a:rPr>
              <a:t>CULS 5218 </a:t>
            </a:r>
            <a:r>
              <a:rPr lang="en-US" altLang="zh-TW" sz="2100" dirty="0" smtClean="0">
                <a:latin typeface="Arial Black" panose="020B0A04020102020204" pitchFamily="34" charset="0"/>
              </a:rPr>
              <a:t> Practical </a:t>
            </a:r>
            <a:r>
              <a:rPr lang="en-US" altLang="zh-TW" sz="2100" dirty="0">
                <a:latin typeface="Arial Black" panose="020B0A04020102020204" pitchFamily="34" charset="0"/>
              </a:rPr>
              <a:t>and Critical Film Criticism </a:t>
            </a:r>
            <a:r>
              <a:rPr lang="en-US" altLang="zh-TW" sz="2100" dirty="0" smtClean="0">
                <a:latin typeface="Arial Black" panose="020B0A04020102020204" pitchFamily="34" charset="0"/>
              </a:rPr>
              <a:t>Writing</a:t>
            </a:r>
          </a:p>
          <a:p>
            <a:pPr marL="581343" lvl="2" indent="0" fontAlgn="auto">
              <a:lnSpc>
                <a:spcPct val="70000"/>
              </a:lnSpc>
              <a:spcBef>
                <a:spcPts val="1200"/>
              </a:spcBef>
              <a:spcAft>
                <a:spcPts val="0"/>
              </a:spcAft>
              <a:buNone/>
              <a:defRPr/>
            </a:pPr>
            <a:r>
              <a:rPr lang="en-US" altLang="zh-TW" sz="2100" dirty="0" smtClean="0">
                <a:latin typeface="Arial Black" panose="020B0A04020102020204" pitchFamily="34" charset="0"/>
              </a:rPr>
              <a:t>CULS </a:t>
            </a:r>
            <a:r>
              <a:rPr lang="en-US" altLang="zh-TW" sz="2100" dirty="0">
                <a:latin typeface="Arial Black" panose="020B0A04020102020204" pitchFamily="34" charset="0"/>
              </a:rPr>
              <a:t>5219 </a:t>
            </a:r>
            <a:r>
              <a:rPr lang="en-US" altLang="zh-TW" sz="2100" dirty="0" smtClean="0">
                <a:latin typeface="Arial Black" panose="020B0A04020102020204" pitchFamily="34" charset="0"/>
              </a:rPr>
              <a:t> Chinese </a:t>
            </a:r>
            <a:r>
              <a:rPr lang="en-US" altLang="zh-TW" sz="2100" dirty="0">
                <a:latin typeface="Arial Black" panose="020B0A04020102020204" pitchFamily="34" charset="0"/>
              </a:rPr>
              <a:t>Society, Culture and </a:t>
            </a:r>
            <a:r>
              <a:rPr lang="en-US" altLang="zh-TW" sz="2100" dirty="0" smtClean="0">
                <a:latin typeface="Arial Black" panose="020B0A04020102020204" pitchFamily="34" charset="0"/>
              </a:rPr>
              <a:t>Politics</a:t>
            </a:r>
          </a:p>
          <a:p>
            <a:pPr marL="581343" lvl="2" indent="0" fontAlgn="auto">
              <a:lnSpc>
                <a:spcPct val="70000"/>
              </a:lnSpc>
              <a:spcBef>
                <a:spcPts val="1200"/>
              </a:spcBef>
              <a:spcAft>
                <a:spcPts val="0"/>
              </a:spcAft>
              <a:buNone/>
              <a:defRPr/>
            </a:pPr>
            <a:r>
              <a:rPr lang="en-US" altLang="zh-TW" sz="2100" dirty="0" smtClean="0">
                <a:latin typeface="Arial Black" panose="020B0A04020102020204" pitchFamily="34" charset="0"/>
              </a:rPr>
              <a:t>CULS 5220  Cross-Dressing and Hong Kong Cinema</a:t>
            </a:r>
          </a:p>
          <a:p>
            <a:pPr marL="581343" lvl="2" indent="0" fontAlgn="auto">
              <a:lnSpc>
                <a:spcPct val="70000"/>
              </a:lnSpc>
              <a:spcBef>
                <a:spcPts val="1200"/>
              </a:spcBef>
              <a:spcAft>
                <a:spcPts val="0"/>
              </a:spcAft>
              <a:buNone/>
              <a:defRPr/>
            </a:pPr>
            <a:r>
              <a:rPr lang="en-US" altLang="zh-TW" sz="2100" dirty="0" smtClean="0">
                <a:latin typeface="Arial Black" panose="020B0A04020102020204" pitchFamily="34" charset="0"/>
              </a:rPr>
              <a:t>CULS 5222  Culture and Politics in the Anthropocene</a:t>
            </a:r>
          </a:p>
          <a:p>
            <a:pPr marL="581343" lvl="2" indent="0" fontAlgn="auto">
              <a:lnSpc>
                <a:spcPct val="70000"/>
              </a:lnSpc>
              <a:spcBef>
                <a:spcPts val="1200"/>
              </a:spcBef>
              <a:spcAft>
                <a:spcPts val="0"/>
              </a:spcAft>
              <a:buNone/>
              <a:defRPr/>
            </a:pPr>
            <a:r>
              <a:rPr lang="en-US" altLang="zh-TW" sz="2100" dirty="0" smtClean="0">
                <a:latin typeface="Arial Black" panose="020B0A04020102020204" pitchFamily="34" charset="0"/>
              </a:rPr>
              <a:t>CULS 5223  Animals and Society</a:t>
            </a:r>
          </a:p>
          <a:p>
            <a:pPr marL="581343" lvl="2" indent="0" fontAlgn="auto">
              <a:lnSpc>
                <a:spcPct val="70000"/>
              </a:lnSpc>
              <a:spcBef>
                <a:spcPts val="1200"/>
              </a:spcBef>
              <a:spcAft>
                <a:spcPts val="0"/>
              </a:spcAft>
              <a:buNone/>
              <a:defRPr/>
            </a:pPr>
            <a:r>
              <a:rPr lang="en-US" altLang="zh-TW" sz="2100" dirty="0" smtClean="0">
                <a:latin typeface="Arial Black" panose="020B0A04020102020204" pitchFamily="34" charset="0"/>
              </a:rPr>
              <a:t>CULS5224   Discourse on Hong Kong, Hong Kong Discourse</a:t>
            </a:r>
          </a:p>
          <a:p>
            <a:pPr marL="581343" lvl="2" indent="0">
              <a:lnSpc>
                <a:spcPct val="70000"/>
              </a:lnSpc>
              <a:spcBef>
                <a:spcPts val="1200"/>
              </a:spcBef>
              <a:buNone/>
              <a:defRPr/>
            </a:pPr>
            <a:r>
              <a:rPr lang="en-US" altLang="zh-TW" sz="2100" dirty="0" smtClean="0">
                <a:latin typeface="Arial Black" panose="020B0A04020102020204" pitchFamily="34" charset="0"/>
              </a:rPr>
              <a:t>CULS </a:t>
            </a:r>
            <a:r>
              <a:rPr lang="en-US" altLang="zh-TW" sz="2100" dirty="0">
                <a:latin typeface="Arial Black" panose="020B0A04020102020204" pitchFamily="34" charset="0"/>
              </a:rPr>
              <a:t>5225 </a:t>
            </a:r>
            <a:r>
              <a:rPr lang="en-US" altLang="zh-TW" sz="2100" dirty="0" smtClean="0">
                <a:latin typeface="Arial Black" panose="020B0A04020102020204" pitchFamily="34" charset="0"/>
              </a:rPr>
              <a:t> </a:t>
            </a:r>
            <a:r>
              <a:rPr lang="en-US" sz="2100" dirty="0" smtClean="0">
                <a:latin typeface="Arial Black" panose="020B0A04020102020204" pitchFamily="34" charset="0"/>
              </a:rPr>
              <a:t>Chinese </a:t>
            </a:r>
            <a:r>
              <a:rPr lang="en-US" sz="2100" dirty="0">
                <a:latin typeface="Arial Black" panose="020B0A04020102020204" pitchFamily="34" charset="0"/>
              </a:rPr>
              <a:t>Independent Film Studies</a:t>
            </a:r>
            <a:endParaRPr lang="en-US" altLang="zh-TW" sz="2100" dirty="0">
              <a:latin typeface="Arial Black" panose="020B0A04020102020204" pitchFamily="34" charset="0"/>
            </a:endParaRPr>
          </a:p>
          <a:p>
            <a:pPr marL="581343" lvl="2" indent="0" fontAlgn="auto">
              <a:lnSpc>
                <a:spcPct val="70000"/>
              </a:lnSpc>
              <a:spcBef>
                <a:spcPts val="1200"/>
              </a:spcBef>
              <a:spcAft>
                <a:spcPts val="0"/>
              </a:spcAft>
              <a:buNone/>
              <a:defRPr/>
            </a:pPr>
            <a:r>
              <a:rPr lang="en-US" altLang="zh-TW" sz="2100" dirty="0">
                <a:latin typeface="Arial Black" panose="020B0A04020102020204" pitchFamily="34" charset="0"/>
              </a:rPr>
              <a:t>CULS 5408 </a:t>
            </a:r>
            <a:r>
              <a:rPr lang="en-US" altLang="zh-TW" sz="2100" dirty="0" smtClean="0">
                <a:latin typeface="Arial Black" panose="020B0A04020102020204" pitchFamily="34" charset="0"/>
              </a:rPr>
              <a:t> Mass </a:t>
            </a:r>
            <a:r>
              <a:rPr lang="en-US" altLang="zh-TW" sz="2100" dirty="0">
                <a:latin typeface="Arial Black" panose="020B0A04020102020204" pitchFamily="34" charset="0"/>
              </a:rPr>
              <a:t>Media and the Transformation of Modern Society</a:t>
            </a:r>
          </a:p>
          <a:p>
            <a:pPr marL="581343" lvl="2" indent="0" fontAlgn="auto">
              <a:lnSpc>
                <a:spcPct val="70000"/>
              </a:lnSpc>
              <a:spcBef>
                <a:spcPts val="1200"/>
              </a:spcBef>
              <a:spcAft>
                <a:spcPts val="0"/>
              </a:spcAft>
              <a:buNone/>
              <a:defRPr/>
            </a:pPr>
            <a:r>
              <a:rPr lang="en-US" altLang="zh-TW" sz="2100" dirty="0">
                <a:latin typeface="Arial Black" panose="020B0A04020102020204" pitchFamily="34" charset="0"/>
              </a:rPr>
              <a:t>CULS 5412  Visual Research Methods</a:t>
            </a:r>
          </a:p>
          <a:p>
            <a:pPr marL="581343" lvl="2" indent="0" fontAlgn="auto">
              <a:lnSpc>
                <a:spcPct val="70000"/>
              </a:lnSpc>
              <a:spcBef>
                <a:spcPts val="1200"/>
              </a:spcBef>
              <a:spcAft>
                <a:spcPts val="0"/>
              </a:spcAft>
              <a:buNone/>
              <a:defRPr/>
            </a:pPr>
            <a:r>
              <a:rPr lang="en-US" altLang="zh-TW" sz="2100" dirty="0">
                <a:latin typeface="Arial Black" panose="020B0A04020102020204" pitchFamily="34" charset="0"/>
              </a:rPr>
              <a:t>CULS 5413 </a:t>
            </a:r>
            <a:r>
              <a:rPr lang="en-US" altLang="zh-TW" sz="2100" dirty="0" smtClean="0">
                <a:latin typeface="Arial Black" panose="020B0A04020102020204" pitchFamily="34" charset="0"/>
              </a:rPr>
              <a:t> User-Generated </a:t>
            </a:r>
            <a:r>
              <a:rPr lang="en-US" altLang="zh-TW" sz="2100" dirty="0">
                <a:latin typeface="Arial Black" panose="020B0A04020102020204" pitchFamily="34" charset="0"/>
              </a:rPr>
              <a:t>Content &amp; Digital </a:t>
            </a:r>
            <a:r>
              <a:rPr lang="en-US" altLang="zh-TW" sz="2100" dirty="0" smtClean="0">
                <a:latin typeface="Arial Black" panose="020B0A04020102020204" pitchFamily="34" charset="0"/>
              </a:rPr>
              <a:t>Culture</a:t>
            </a:r>
          </a:p>
          <a:p>
            <a:pPr marL="581343" lvl="2" indent="0" fontAlgn="auto">
              <a:lnSpc>
                <a:spcPct val="70000"/>
              </a:lnSpc>
              <a:spcBef>
                <a:spcPts val="1200"/>
              </a:spcBef>
              <a:spcAft>
                <a:spcPts val="0"/>
              </a:spcAft>
              <a:buNone/>
              <a:defRPr/>
            </a:pPr>
            <a:r>
              <a:rPr lang="en-US" altLang="zh-TW" sz="2100" dirty="0" smtClean="0">
                <a:latin typeface="Arial Black" panose="020B0A04020102020204" pitchFamily="34" charset="0"/>
              </a:rPr>
              <a:t>CULS5416   Twentieth Century Chinese Visual Arts</a:t>
            </a:r>
            <a:r>
              <a:rPr lang="en-US" altLang="zh-TW" sz="2100" b="1" dirty="0" smtClean="0">
                <a:latin typeface="Arial Black" panose="020B0A04020102020204" pitchFamily="34" charset="0"/>
              </a:rPr>
              <a:t>                        </a:t>
            </a:r>
            <a:r>
              <a:rPr lang="en-US" altLang="zh-TW" sz="1600" b="1" dirty="0" smtClean="0"/>
              <a:t>                                                            </a:t>
            </a:r>
            <a:r>
              <a:rPr lang="en-US" altLang="zh-TW" sz="1200" b="1" dirty="0" smtClean="0">
                <a:latin typeface="Monotype Corsiva" pitchFamily="66" charset="0"/>
              </a:rPr>
              <a:t>                                    </a:t>
            </a:r>
            <a:endParaRPr lang="en-US" altLang="zh-TW" sz="1600" b="1" dirty="0"/>
          </a:p>
        </p:txBody>
      </p:sp>
      <p:sp>
        <p:nvSpPr>
          <p:cNvPr id="17411"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ea typeface="標楷體" pitchFamily="65" charset="-12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ea typeface="標楷體" pitchFamily="65" charset="-12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ea typeface="標楷體" pitchFamily="65" charset="-12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ea typeface="標楷體" pitchFamily="65" charset="-12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ea typeface="標楷體" pitchFamily="65" charset="-12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標楷體" pitchFamily="65" charset="-12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標楷體" pitchFamily="65" charset="-12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標楷體" pitchFamily="65" charset="-12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標楷體" pitchFamily="65" charset="-120"/>
              </a:defRPr>
            </a:lvl9pPr>
          </a:lstStyle>
          <a:p>
            <a:pPr algn="r" eaLnBrk="1" hangingPunct="1">
              <a:spcBef>
                <a:spcPct val="0"/>
              </a:spcBef>
              <a:buClrTx/>
              <a:buSzTx/>
              <a:buFontTx/>
              <a:buNone/>
            </a:pPr>
            <a:fld id="{DAC84BB2-DAC7-4598-9BE7-BD81FD89460B}" type="slidenum">
              <a:rPr lang="en-US" altLang="zh-TW" sz="1200" smtClean="0">
                <a:solidFill>
                  <a:schemeClr val="tx1"/>
                </a:solidFill>
                <a:latin typeface="Arial" charset="0"/>
                <a:ea typeface="新細明體" charset="-120"/>
              </a:rPr>
              <a:pPr algn="r" eaLnBrk="1" hangingPunct="1">
                <a:spcBef>
                  <a:spcPct val="0"/>
                </a:spcBef>
                <a:buClrTx/>
                <a:buSzTx/>
                <a:buFontTx/>
                <a:buNone/>
              </a:pPr>
              <a:t>6</a:t>
            </a:fld>
            <a:endParaRPr lang="en-US" altLang="zh-TW" sz="1200" dirty="0" smtClean="0">
              <a:solidFill>
                <a:schemeClr val="tx1"/>
              </a:solidFill>
              <a:latin typeface="Arial" charset="0"/>
              <a:ea typeface="新細明體" charset="-12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5028"/>
          <a:stretch/>
        </p:blipFill>
        <p:spPr>
          <a:xfrm>
            <a:off x="3851921" y="186996"/>
            <a:ext cx="5292080" cy="1644403"/>
          </a:xfrm>
          <a:prstGeom prst="rect">
            <a:avLst/>
          </a:prstGeom>
        </p:spPr>
      </p:pic>
      <p:sp>
        <p:nvSpPr>
          <p:cNvPr id="2" name="矩形 1"/>
          <p:cNvSpPr/>
          <p:nvPr/>
        </p:nvSpPr>
        <p:spPr>
          <a:xfrm>
            <a:off x="611560" y="824531"/>
            <a:ext cx="2555508" cy="369332"/>
          </a:xfrm>
          <a:prstGeom prst="rect">
            <a:avLst/>
          </a:prstGeom>
        </p:spPr>
        <p:txBody>
          <a:bodyPr wrap="none">
            <a:spAutoFit/>
          </a:bodyPr>
          <a:lstStyle/>
          <a:p>
            <a:pPr>
              <a:defRPr/>
            </a:pPr>
            <a:r>
              <a:rPr lang="en-US" altLang="zh-TW" b="1" dirty="0">
                <a:solidFill>
                  <a:schemeClr val="bg1"/>
                </a:solidFill>
                <a:effectLst>
                  <a:outerShdw blurRad="38100" dist="38100" dir="2700000" algn="tl">
                    <a:srgbClr val="000000">
                      <a:alpha val="43137"/>
                    </a:srgbClr>
                  </a:outerShdw>
                </a:effectLst>
              </a:rPr>
              <a:t>Course List   </a:t>
            </a:r>
            <a:r>
              <a:rPr lang="en-US" altLang="zh-HK" b="1" dirty="0">
                <a:solidFill>
                  <a:schemeClr val="bg1"/>
                </a:solidFill>
                <a:effectLst>
                  <a:outerShdw blurRad="38100" dist="38100" dir="2700000" algn="tl">
                    <a:srgbClr val="000000">
                      <a:alpha val="43137"/>
                    </a:srgbClr>
                  </a:outerShdw>
                </a:effectLst>
              </a:rPr>
              <a:t>(2020-2021)</a:t>
            </a:r>
          </a:p>
        </p:txBody>
      </p:sp>
    </p:spTree>
    <p:extLst>
      <p:ext uri="{BB962C8B-B14F-4D97-AF65-F5344CB8AC3E}">
        <p14:creationId xmlns:p14="http://schemas.microsoft.com/office/powerpoint/2010/main" val="367375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8604448" cy="6453336"/>
          </a:xfrm>
          <a:prstGeom prst="rect">
            <a:avLst/>
          </a:prstGeom>
        </p:spPr>
      </p:pic>
      <p:sp>
        <p:nvSpPr>
          <p:cNvPr id="4" name="Rectangle 3"/>
          <p:cNvSpPr/>
          <p:nvPr/>
        </p:nvSpPr>
        <p:spPr>
          <a:xfrm>
            <a:off x="467544" y="692696"/>
            <a:ext cx="8460432" cy="51125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HK" dirty="0" smtClean="0">
                <a:latin typeface="Arial Black" panose="020B0A04020102020204" pitchFamily="34" charset="0"/>
              </a:rPr>
              <a:t>Our world today is shaped by the dominion of images. Recognizing this historic shift, our program has introduced a concentration that will equip students with the critical </a:t>
            </a:r>
            <a:r>
              <a:rPr lang="en-HK" dirty="0" err="1" smtClean="0">
                <a:latin typeface="Arial Black" panose="020B0A04020102020204" pitchFamily="34" charset="0"/>
              </a:rPr>
              <a:t>knowledges</a:t>
            </a:r>
            <a:r>
              <a:rPr lang="en-HK" dirty="0" smtClean="0">
                <a:latin typeface="Arial Black" panose="020B0A04020102020204" pitchFamily="34" charset="0"/>
              </a:rPr>
              <a:t> and skills to understand the workings and effects of a range of texts and practices from film, visual art, and digital media in China, Taiwan, Hong Kong, and Southeast Asia. </a:t>
            </a:r>
            <a:endParaRPr lang="en-US" dirty="0">
              <a:latin typeface="Arial Black" panose="020B0A04020102020204" pitchFamily="34" charset="0"/>
            </a:endParaRPr>
          </a:p>
        </p:txBody>
      </p:sp>
      <p:sp>
        <p:nvSpPr>
          <p:cNvPr id="2" name="TextBox 1"/>
          <p:cNvSpPr txBox="1"/>
          <p:nvPr/>
        </p:nvSpPr>
        <p:spPr>
          <a:xfrm>
            <a:off x="269268" y="764704"/>
            <a:ext cx="8568952" cy="1323439"/>
          </a:xfrm>
          <a:prstGeom prst="rect">
            <a:avLst/>
          </a:prstGeom>
          <a:noFill/>
        </p:spPr>
        <p:txBody>
          <a:bodyPr wrap="square" rtlCol="0">
            <a:spAutoFit/>
          </a:bodyPr>
          <a:lstStyle/>
          <a:p>
            <a:pPr algn="ctr"/>
            <a:r>
              <a:rPr lang="en-US" sz="4000" b="1" dirty="0" smtClean="0">
                <a:latin typeface="Arial Black" panose="020B0A04020102020204" pitchFamily="34" charset="0"/>
                <a:cs typeface="Times New Roman" panose="02020603050405020304" pitchFamily="18" charset="0"/>
              </a:rPr>
              <a:t>Film &amp; Visual Studies </a:t>
            </a:r>
            <a:r>
              <a:rPr lang="en-US" sz="4000" b="1" dirty="0">
                <a:latin typeface="Arial Black" panose="020B0A04020102020204" pitchFamily="34" charset="0"/>
                <a:cs typeface="Times New Roman" panose="02020603050405020304" pitchFamily="18" charset="0"/>
              </a:rPr>
              <a:t>Concentration</a:t>
            </a:r>
          </a:p>
        </p:txBody>
      </p:sp>
      <p:sp>
        <p:nvSpPr>
          <p:cNvPr id="5" name="TextBox 4"/>
          <p:cNvSpPr txBox="1"/>
          <p:nvPr/>
        </p:nvSpPr>
        <p:spPr>
          <a:xfrm>
            <a:off x="1817440" y="3952870"/>
            <a:ext cx="6570984" cy="1631216"/>
          </a:xfrm>
          <a:prstGeom prst="rect">
            <a:avLst/>
          </a:prstGeom>
          <a:noFill/>
        </p:spPr>
        <p:txBody>
          <a:bodyPr wrap="square" rtlCol="0">
            <a:spAutoFit/>
          </a:bodyPr>
          <a:lstStyle/>
          <a:p>
            <a:pPr marL="0" lvl="2"/>
            <a:endParaRPr lang="en-HK" altLang="zh-TW" sz="2000" dirty="0" smtClean="0"/>
          </a:p>
          <a:p>
            <a:pPr marL="0" lvl="2"/>
            <a:r>
              <a:rPr lang="en-HK" altLang="zh-TW" sz="1600" dirty="0" smtClean="0">
                <a:latin typeface="Arial Black" panose="020B0A04020102020204" pitchFamily="34" charset="0"/>
              </a:rPr>
              <a:t>Sample Courses:</a:t>
            </a:r>
          </a:p>
          <a:p>
            <a:pPr marL="0" lvl="2"/>
            <a:r>
              <a:rPr lang="en-HK" altLang="zh-TW" sz="1600" dirty="0" smtClean="0">
                <a:latin typeface="Arial Black" panose="020B0A04020102020204" pitchFamily="34" charset="0"/>
              </a:rPr>
              <a:t>CULS 5204   Cultural Studies of Film and Video</a:t>
            </a:r>
          </a:p>
          <a:p>
            <a:pPr marL="0" lvl="2"/>
            <a:r>
              <a:rPr lang="en-HK" altLang="zh-TW" sz="1600" dirty="0" smtClean="0">
                <a:latin typeface="Arial Black" panose="020B0A04020102020204" pitchFamily="34" charset="0"/>
              </a:rPr>
              <a:t>CULS 5217   Digital Culture and Society</a:t>
            </a:r>
          </a:p>
          <a:p>
            <a:pPr marL="0" lvl="2"/>
            <a:r>
              <a:rPr lang="en-US" altLang="zh-TW" sz="1600" dirty="0" smtClean="0">
                <a:latin typeface="Arial Black" panose="020B0A04020102020204" pitchFamily="34" charset="0"/>
              </a:rPr>
              <a:t>CULS </a:t>
            </a:r>
            <a:r>
              <a:rPr lang="en-US" altLang="zh-TW" sz="1600" dirty="0">
                <a:latin typeface="Arial Black" panose="020B0A04020102020204" pitchFamily="34" charset="0"/>
              </a:rPr>
              <a:t>5412 </a:t>
            </a:r>
            <a:r>
              <a:rPr lang="en-US" altLang="zh-TW" sz="1600" dirty="0" smtClean="0">
                <a:latin typeface="Arial Black" panose="020B0A04020102020204" pitchFamily="34" charset="0"/>
              </a:rPr>
              <a:t>  </a:t>
            </a:r>
            <a:r>
              <a:rPr lang="en-US" altLang="zh-TW" sz="1600" dirty="0">
                <a:latin typeface="Arial Black" panose="020B0A04020102020204" pitchFamily="34" charset="0"/>
              </a:rPr>
              <a:t>Visual Research </a:t>
            </a:r>
            <a:r>
              <a:rPr lang="en-US" altLang="zh-TW" sz="1600" dirty="0" smtClean="0">
                <a:latin typeface="Arial Black" panose="020B0A04020102020204" pitchFamily="34" charset="0"/>
              </a:rPr>
              <a:t>Methods</a:t>
            </a:r>
          </a:p>
          <a:p>
            <a:pPr marL="0" lvl="2"/>
            <a:r>
              <a:rPr lang="en-HK" altLang="zh-TW" sz="1600" dirty="0" smtClean="0">
                <a:latin typeface="Arial Black" panose="020B0A04020102020204" pitchFamily="34" charset="0"/>
              </a:rPr>
              <a:t>CULS 5416   Twentieth Century Chinese Visual Arts</a:t>
            </a:r>
            <a:endParaRPr lang="en-US" altLang="zh-TW" sz="1600" dirty="0">
              <a:latin typeface="Arial Black" panose="020B0A04020102020204" pitchFamily="34" charset="0"/>
            </a:endParaRPr>
          </a:p>
        </p:txBody>
      </p:sp>
    </p:spTree>
    <p:extLst>
      <p:ext uri="{BB962C8B-B14F-4D97-AF65-F5344CB8AC3E}">
        <p14:creationId xmlns:p14="http://schemas.microsoft.com/office/powerpoint/2010/main" val="118997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zh-TW" sz="9600" dirty="0">
                <a:solidFill>
                  <a:schemeClr val="tx2">
                    <a:lumMod val="50000"/>
                  </a:schemeClr>
                </a:solidFill>
                <a:effectLst>
                  <a:outerShdw blurRad="38100" dist="38100" dir="2700000" algn="tl">
                    <a:srgbClr val="000000">
                      <a:alpha val="43137"/>
                    </a:srgbClr>
                  </a:outerShdw>
                </a:effectLst>
                <a:latin typeface="Arial Black" panose="020B0A04020102020204" pitchFamily="34" charset="0"/>
              </a:rPr>
              <a:t>TEACHERS</a:t>
            </a:r>
            <a:endParaRPr lang="zh-TW" altLang="en-US" sz="9600" dirty="0">
              <a:solidFill>
                <a:schemeClr val="tx2">
                  <a:lumMod val="50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5028"/>
          <a:stretch/>
        </p:blipFill>
        <p:spPr>
          <a:xfrm>
            <a:off x="1979712" y="4003296"/>
            <a:ext cx="7143928" cy="2854703"/>
          </a:xfrm>
          <a:prstGeom prst="rect">
            <a:avLst/>
          </a:prstGeom>
        </p:spPr>
      </p:pic>
    </p:spTree>
    <p:extLst>
      <p:ext uri="{BB962C8B-B14F-4D97-AF65-F5344CB8AC3E}">
        <p14:creationId xmlns:p14="http://schemas.microsoft.com/office/powerpoint/2010/main" val="3598860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t="15600" r="22318" b="13336"/>
          <a:stretch/>
        </p:blipFill>
        <p:spPr bwMode="auto">
          <a:xfrm>
            <a:off x="0" y="6458"/>
            <a:ext cx="9117951" cy="664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20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1842</TotalTime>
  <Words>582</Words>
  <Application>Microsoft Office PowerPoint</Application>
  <PresentationFormat>如螢幕大小 (4:3)</PresentationFormat>
  <Paragraphs>86</Paragraphs>
  <Slides>20</Slides>
  <Notes>8</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Banded</vt:lpstr>
      <vt:lpstr>PowerPoint 簡報</vt:lpstr>
      <vt:lpstr>PowerPoint 簡報</vt:lpstr>
      <vt:lpstr>Our Vision</vt:lpstr>
      <vt:lpstr>Our Vision</vt:lpstr>
      <vt:lpstr>PowerPoint 簡報</vt:lpstr>
      <vt:lpstr>PowerPoint 簡報</vt:lpstr>
      <vt:lpstr>PowerPoint 簡報</vt:lpstr>
      <vt:lpstr>TEACHERS</vt:lpstr>
      <vt:lpstr>PowerPoint 簡報</vt:lpstr>
      <vt:lpstr>PowerPoint 簡報</vt:lpstr>
      <vt:lpstr>PowerPoint 簡報</vt:lpstr>
      <vt:lpstr>PowerPoint 簡報</vt:lpstr>
      <vt:lpstr>PowerPoint 簡報</vt:lpstr>
      <vt:lpstr>Academic Talk</vt:lpstr>
      <vt:lpstr>PowerPoint 簡報</vt:lpstr>
      <vt:lpstr>Admission Requirements</vt:lpstr>
      <vt:lpstr>PowerPoint 簡報</vt:lpstr>
      <vt:lpstr>PowerPoint 簡報</vt:lpstr>
      <vt:lpstr>PowerPoint 簡報</vt:lpstr>
      <vt:lpstr>Enquiries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dc:title>
  <dc:creator>Tina</dc:creator>
  <cp:lastModifiedBy>user</cp:lastModifiedBy>
  <cp:revision>167</cp:revision>
  <cp:lastPrinted>2020-01-17T02:37:54Z</cp:lastPrinted>
  <dcterms:created xsi:type="dcterms:W3CDTF">2016-10-05T03:25:15Z</dcterms:created>
  <dcterms:modified xsi:type="dcterms:W3CDTF">2020-12-09T05:46:10Z</dcterms:modified>
</cp:coreProperties>
</file>